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</p:sldMasterIdLst>
  <p:notesMasterIdLst>
    <p:notesMasterId r:id="rId79"/>
  </p:notesMasterIdLst>
  <p:handoutMasterIdLst>
    <p:handoutMasterId r:id="rId80"/>
  </p:handoutMasterIdLst>
  <p:sldIdLst>
    <p:sldId id="308" r:id="rId2"/>
    <p:sldId id="329" r:id="rId3"/>
    <p:sldId id="332" r:id="rId4"/>
    <p:sldId id="330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19" r:id="rId14"/>
    <p:sldId id="320" r:id="rId15"/>
    <p:sldId id="321" r:id="rId16"/>
    <p:sldId id="322" r:id="rId17"/>
    <p:sldId id="323" r:id="rId18"/>
    <p:sldId id="324" r:id="rId19"/>
    <p:sldId id="326" r:id="rId20"/>
    <p:sldId id="327" r:id="rId21"/>
    <p:sldId id="351" r:id="rId22"/>
    <p:sldId id="328" r:id="rId23"/>
    <p:sldId id="287" r:id="rId24"/>
    <p:sldId id="285" r:id="rId25"/>
    <p:sldId id="312" r:id="rId26"/>
    <p:sldId id="286" r:id="rId27"/>
    <p:sldId id="256" r:id="rId28"/>
    <p:sldId id="288" r:id="rId29"/>
    <p:sldId id="279" r:id="rId30"/>
    <p:sldId id="262" r:id="rId31"/>
    <p:sldId id="353" r:id="rId32"/>
    <p:sldId id="354" r:id="rId33"/>
    <p:sldId id="263" r:id="rId34"/>
    <p:sldId id="283" r:id="rId35"/>
    <p:sldId id="264" r:id="rId36"/>
    <p:sldId id="265" r:id="rId37"/>
    <p:sldId id="266" r:id="rId38"/>
    <p:sldId id="352" r:id="rId39"/>
    <p:sldId id="303" r:id="rId40"/>
    <p:sldId id="282" r:id="rId41"/>
    <p:sldId id="267" r:id="rId42"/>
    <p:sldId id="318" r:id="rId43"/>
    <p:sldId id="268" r:id="rId44"/>
    <p:sldId id="298" r:id="rId45"/>
    <p:sldId id="275" r:id="rId46"/>
    <p:sldId id="295" r:id="rId47"/>
    <p:sldId id="299" r:id="rId48"/>
    <p:sldId id="304" r:id="rId49"/>
    <p:sldId id="305" r:id="rId50"/>
    <p:sldId id="269" r:id="rId51"/>
    <p:sldId id="290" r:id="rId52"/>
    <p:sldId id="270" r:id="rId53"/>
    <p:sldId id="363" r:id="rId54"/>
    <p:sldId id="291" r:id="rId55"/>
    <p:sldId id="293" r:id="rId56"/>
    <p:sldId id="274" r:id="rId57"/>
    <p:sldId id="271" r:id="rId58"/>
    <p:sldId id="297" r:id="rId59"/>
    <p:sldId id="296" r:id="rId60"/>
    <p:sldId id="278" r:id="rId61"/>
    <p:sldId id="272" r:id="rId62"/>
    <p:sldId id="276" r:id="rId63"/>
    <p:sldId id="301" r:id="rId64"/>
    <p:sldId id="273" r:id="rId65"/>
    <p:sldId id="300" r:id="rId66"/>
    <p:sldId id="277" r:id="rId67"/>
    <p:sldId id="306" r:id="rId68"/>
    <p:sldId id="307" r:id="rId69"/>
    <p:sldId id="359" r:id="rId70"/>
    <p:sldId id="348" r:id="rId71"/>
    <p:sldId id="310" r:id="rId72"/>
    <p:sldId id="350" r:id="rId73"/>
    <p:sldId id="358" r:id="rId74"/>
    <p:sldId id="349" r:id="rId75"/>
    <p:sldId id="362" r:id="rId76"/>
    <p:sldId id="360" r:id="rId77"/>
    <p:sldId id="361" r:id="rId7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FF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14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>
            <a:lvl1pPr defTabSz="98990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>
            <a:lvl1pPr algn="r" defTabSz="98990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147"/>
            <a:ext cx="3076363" cy="5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b" anchorCtr="0" compatLnSpc="1">
            <a:prstTxWarp prst="textNoShape">
              <a:avLst/>
            </a:prstTxWarp>
          </a:bodyPr>
          <a:lstStyle>
            <a:lvl1pPr defTabSz="98990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3147"/>
            <a:ext cx="3076363" cy="5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b" anchorCtr="0" compatLnSpc="1">
            <a:prstTxWarp prst="textNoShape">
              <a:avLst/>
            </a:prstTxWarp>
          </a:bodyPr>
          <a:lstStyle>
            <a:lvl1pPr algn="r" defTabSz="98990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BB22794F-6811-40DC-9BFC-00F434A942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10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>
            <a:lvl1pPr defTabSz="98990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>
            <a:lvl1pPr algn="r" defTabSz="98990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575"/>
            <a:ext cx="5206153" cy="460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0"/>
            <a:r>
              <a:rPr lang="en-US" altLang="zh-TW" noProof="0" smtClean="0"/>
              <a:t>Second level</a:t>
            </a:r>
          </a:p>
          <a:p>
            <a:pPr lvl="0"/>
            <a:r>
              <a:rPr lang="en-US" altLang="zh-TW" noProof="0" smtClean="0"/>
              <a:t>Third level</a:t>
            </a:r>
          </a:p>
          <a:p>
            <a:pPr lvl="0"/>
            <a:r>
              <a:rPr lang="en-US" altLang="zh-TW" noProof="0" smtClean="0"/>
              <a:t>Fourth level</a:t>
            </a:r>
          </a:p>
          <a:p>
            <a:pPr lvl="0"/>
            <a:r>
              <a:rPr lang="en-US" altLang="zh-TW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147"/>
            <a:ext cx="3076363" cy="5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b" anchorCtr="0" compatLnSpc="1">
            <a:prstTxWarp prst="textNoShape">
              <a:avLst/>
            </a:prstTxWarp>
          </a:bodyPr>
          <a:lstStyle>
            <a:lvl1pPr defTabSz="98990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3147"/>
            <a:ext cx="3076363" cy="5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6" tIns="49528" rIns="99056" bIns="49528" numCol="1" anchor="b" anchorCtr="0" compatLnSpc="1">
            <a:prstTxWarp prst="textNoShape">
              <a:avLst/>
            </a:prstTxWarp>
          </a:bodyPr>
          <a:lstStyle>
            <a:lvl1pPr algn="r" defTabSz="98990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9876905F-4A8D-4BB7-ABF0-A06F47D31D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7989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802906" indent="-308810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235240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729336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23432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17528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11624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705720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99816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32C1129-F12E-4754-BD56-3C7BEEB54C4B}" type="slidenum">
              <a:rPr kumimoji="0" lang="zh-TW" altLang="en-US" smtClean="0"/>
              <a:pPr>
                <a:spcBef>
                  <a:spcPct val="0"/>
                </a:spcBef>
              </a:pPr>
              <a:t>3</a:t>
            </a:fld>
            <a:endParaRPr kumimoji="0" lang="en-US" altLang="zh-TW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1575"/>
            <a:ext cx="5209440" cy="4604956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802906" indent="-308810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235240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729336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23432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17528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11624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705720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99816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80D460B-5C1F-47F0-962B-747F321282A7}" type="slidenum">
              <a:rPr kumimoji="0" lang="zh-TW" altLang="en-US" smtClean="0"/>
              <a:pPr>
                <a:spcBef>
                  <a:spcPct val="0"/>
                </a:spcBef>
              </a:pPr>
              <a:t>7</a:t>
            </a:fld>
            <a:endParaRPr kumimoji="0" lang="en-US" altLang="zh-TW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1575"/>
            <a:ext cx="5209440" cy="4604956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802906" indent="-308810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235240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729336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23432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17528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11624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705720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99816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89AFB23-44A1-4430-B03D-A49A15B47A57}" type="slidenum">
              <a:rPr kumimoji="0" lang="zh-TW" altLang="en-US" smtClean="0"/>
              <a:pPr>
                <a:spcBef>
                  <a:spcPct val="0"/>
                </a:spcBef>
              </a:pPr>
              <a:t>8</a:t>
            </a:fld>
            <a:endParaRPr kumimoji="0" lang="en-US" altLang="zh-TW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1575"/>
            <a:ext cx="5209440" cy="4604956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802906" indent="-308810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235240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729336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23432" indent="-247048" defTabSz="989908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17528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11624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705720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99816" indent="-247048" defTabSz="98990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48EA08D-44ED-41D7-B370-1C07AC640397}" type="slidenum">
              <a:rPr kumimoji="0" lang="zh-TW" altLang="en-US" smtClean="0"/>
              <a:pPr>
                <a:spcBef>
                  <a:spcPct val="0"/>
                </a:spcBef>
              </a:pPr>
              <a:t>11</a:t>
            </a:fld>
            <a:endParaRPr kumimoji="0" lang="en-US" altLang="zh-TW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1575"/>
            <a:ext cx="5209440" cy="4604956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003BD-8430-4501-B0DB-AE1786ABA70E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C3270-F0B5-405B-A032-59FF191581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44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D125E-B625-432C-9A06-D63B9E1766B7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04952-3E4D-4E48-8E1A-D4D9367D99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16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D2854-C0FE-423E-9838-956D7E99C475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D5392-1374-4B81-9EF4-DABEC17446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44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482A1-E263-4254-9D2E-6C16B4623D5A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9E12-80EF-4627-8B66-A766E94CA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0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F64B-38FB-4751-BF53-0D8B7459D2C0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E3AB6-3907-4B5A-BAAA-1BF649A912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8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81AF7-FA4B-4FE4-B349-6F00F79C16B2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F245A-9296-40DD-8B79-9D6CBE91D2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2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84386-429A-4AA4-8BDE-5DCB7594C07F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902C0-2113-4F43-8568-D4CA202789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168A4-A3C0-4C86-BBE9-2A89A6EB4079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EE56-45C1-4EAA-8C40-1A02534C6A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9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83116-4BDF-4B1A-8A67-6C1BF571F322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93AB2-685B-4330-92BB-95FACA1122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41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064DB-E67E-4B6E-85EE-1E6F93A7C167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BE058-9355-448D-BF6C-6863C80856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8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6B3EC-892A-487A-84FF-B54A5EE1FEBD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208FC-588C-4F10-B305-E7A7457A8A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2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27792-80B3-4428-AD36-CA3CD04E712A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CDC53-7F43-46F6-B22B-609C2841AD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18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483719-2AE8-4FED-845A-5B2B53CCC399}" type="datetime1">
              <a:rPr lang="zh-TW" altLang="en-US" smtClean="0"/>
              <a:t>2018/3/27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B082F0-DF25-4528-A121-3EDF786DAB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4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TSERVER2_CSD\USERAPPS\OFFICE97.PRO\Clipart\MMedia\blowup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youtu.be/XsGMSoO9TF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4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4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3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zh-TW" altLang="en-US" sz="4000" dirty="0" smtClean="0">
                <a:ea typeface="新細明體" charset="-120"/>
              </a:rPr>
              <a:t/>
            </a:r>
            <a:br>
              <a:rPr lang="zh-TW" altLang="en-US" sz="4000" dirty="0" smtClean="0">
                <a:ea typeface="新細明體" charset="-120"/>
              </a:rPr>
            </a:br>
            <a:r>
              <a:rPr lang="en-US" altLang="zh-TW" sz="4000" dirty="0" smtClean="0">
                <a:ea typeface="新細明體" charset="-120"/>
              </a:rPr>
              <a:t>High Speed Logic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Power supply systems</a:t>
            </a:r>
          </a:p>
        </p:txBody>
      </p:sp>
      <p:sp>
        <p:nvSpPr>
          <p:cNvPr id="307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C1C978-AD37-49CF-9902-C53DA421C7BD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Example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Since F_knee =0.5/Tr, Tr=0.5/100MHz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Hence Tr should not be shorter than 5ns.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What would happen if Tr is shorter than 5NS (e.g. 3ns) ? Answer: distorted, edge smoothed</a:t>
            </a:r>
          </a:p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AE8194-D389-4E33-8A2F-5713A8CAC684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smtClean="0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3200400" y="4724400"/>
            <a:ext cx="3124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zh-TW" altLang="en-US" sz="2400" b="0">
              <a:latin typeface="Times New Roman" pitchFamily="18" charset="0"/>
            </a:endParaRPr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>
            <a:off x="3200400" y="5638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 flipV="1">
            <a:off x="4267200" y="5105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>
            <a:off x="4267200" y="51054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>
            <a:off x="27432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>
            <a:off x="64008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>
            <a:off x="1219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>
            <a:off x="1447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>
            <a:off x="12192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1524000" y="50292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latin typeface="Times New Roman" pitchFamily="18" charset="0"/>
              </a:rPr>
              <a:t>5</a:t>
            </a:r>
            <a:r>
              <a:rPr lang="en-US" altLang="zh-TW" sz="2400" b="0">
                <a:latin typeface="Times New Roman" pitchFamily="18" charset="0"/>
              </a:rPr>
              <a:t>ns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4876800" y="5105400"/>
            <a:ext cx="1019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b="0">
                <a:latin typeface="Times New Roman" pitchFamily="18" charset="0"/>
              </a:rPr>
              <a:t>A PCB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b="0">
                <a:latin typeface="Times New Roman" pitchFamily="18" charset="0"/>
              </a:rPr>
              <a:t>TRACE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12305" name="Freeform 15"/>
          <p:cNvSpPr>
            <a:spLocks/>
          </p:cNvSpPr>
          <p:nvPr/>
        </p:nvSpPr>
        <p:spPr bwMode="auto">
          <a:xfrm>
            <a:off x="1082675" y="4454525"/>
            <a:ext cx="381000" cy="685800"/>
          </a:xfrm>
          <a:custGeom>
            <a:avLst/>
            <a:gdLst>
              <a:gd name="T0" fmla="*/ 0 w 144"/>
              <a:gd name="T1" fmla="*/ 2147483647 h 432"/>
              <a:gd name="T2" fmla="*/ 2147483647 w 144"/>
              <a:gd name="T3" fmla="*/ 2147483647 h 432"/>
              <a:gd name="T4" fmla="*/ 2147483647 w 144"/>
              <a:gd name="T5" fmla="*/ 2147483647 h 432"/>
              <a:gd name="T6" fmla="*/ 2147483647 w 14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432">
                <a:moveTo>
                  <a:pt x="0" y="432"/>
                </a:moveTo>
                <a:cubicBezTo>
                  <a:pt x="16" y="416"/>
                  <a:pt x="32" y="400"/>
                  <a:pt x="48" y="336"/>
                </a:cubicBezTo>
                <a:cubicBezTo>
                  <a:pt x="64" y="272"/>
                  <a:pt x="80" y="96"/>
                  <a:pt x="96" y="48"/>
                </a:cubicBezTo>
                <a:cubicBezTo>
                  <a:pt x="112" y="0"/>
                  <a:pt x="128" y="24"/>
                  <a:pt x="14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6"/>
          <p:cNvSpPr>
            <a:spLocks noChangeShapeType="1"/>
          </p:cNvSpPr>
          <p:nvPr/>
        </p:nvSpPr>
        <p:spPr bwMode="auto">
          <a:xfrm flipH="1">
            <a:off x="457200" y="510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7"/>
          <p:cNvSpPr>
            <a:spLocks noChangeShapeType="1"/>
          </p:cNvSpPr>
          <p:nvPr/>
        </p:nvSpPr>
        <p:spPr bwMode="auto">
          <a:xfrm>
            <a:off x="1463675" y="4530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18"/>
          <p:cNvSpPr txBox="1">
            <a:spLocks noChangeArrowheads="1"/>
          </p:cNvSpPr>
          <p:nvPr/>
        </p:nvSpPr>
        <p:spPr bwMode="auto">
          <a:xfrm>
            <a:off x="1981200" y="4267200"/>
            <a:ext cx="565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This circuit has flat frequency response up to 100MHZ</a:t>
            </a:r>
          </a:p>
        </p:txBody>
      </p:sp>
      <p:sp>
        <p:nvSpPr>
          <p:cNvPr id="12309" name="Line 19"/>
          <p:cNvSpPr>
            <a:spLocks noChangeShapeType="1"/>
          </p:cNvSpPr>
          <p:nvPr/>
        </p:nvSpPr>
        <p:spPr bwMode="auto">
          <a:xfrm>
            <a:off x="7467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0"/>
          <p:cNvSpPr>
            <a:spLocks noChangeShapeType="1"/>
          </p:cNvSpPr>
          <p:nvPr/>
        </p:nvSpPr>
        <p:spPr bwMode="auto">
          <a:xfrm>
            <a:off x="76962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21"/>
          <p:cNvSpPr>
            <a:spLocks noChangeShapeType="1"/>
          </p:cNvSpPr>
          <p:nvPr/>
        </p:nvSpPr>
        <p:spPr bwMode="auto">
          <a:xfrm>
            <a:off x="74676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Text Box 22"/>
          <p:cNvSpPr txBox="1">
            <a:spLocks noChangeArrowheads="1"/>
          </p:cNvSpPr>
          <p:nvPr/>
        </p:nvSpPr>
        <p:spPr bwMode="auto">
          <a:xfrm>
            <a:off x="7772400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latin typeface="Times New Roman" pitchFamily="18" charset="0"/>
              </a:rPr>
              <a:t>5</a:t>
            </a:r>
            <a:r>
              <a:rPr lang="en-US" altLang="zh-TW" sz="2400" b="0">
                <a:latin typeface="Times New Roman" pitchFamily="18" charset="0"/>
              </a:rPr>
              <a:t>ns</a:t>
            </a:r>
          </a:p>
        </p:txBody>
      </p:sp>
      <p:sp>
        <p:nvSpPr>
          <p:cNvPr id="12313" name="Freeform 23"/>
          <p:cNvSpPr>
            <a:spLocks/>
          </p:cNvSpPr>
          <p:nvPr/>
        </p:nvSpPr>
        <p:spPr bwMode="auto">
          <a:xfrm>
            <a:off x="7391400" y="4343400"/>
            <a:ext cx="381000" cy="685800"/>
          </a:xfrm>
          <a:custGeom>
            <a:avLst/>
            <a:gdLst>
              <a:gd name="T0" fmla="*/ 0 w 144"/>
              <a:gd name="T1" fmla="*/ 2147483647 h 432"/>
              <a:gd name="T2" fmla="*/ 2147483647 w 144"/>
              <a:gd name="T3" fmla="*/ 2147483647 h 432"/>
              <a:gd name="T4" fmla="*/ 2147483647 w 144"/>
              <a:gd name="T5" fmla="*/ 2147483647 h 432"/>
              <a:gd name="T6" fmla="*/ 2147483647 w 14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432">
                <a:moveTo>
                  <a:pt x="0" y="432"/>
                </a:moveTo>
                <a:cubicBezTo>
                  <a:pt x="16" y="416"/>
                  <a:pt x="32" y="400"/>
                  <a:pt x="48" y="336"/>
                </a:cubicBezTo>
                <a:cubicBezTo>
                  <a:pt x="64" y="272"/>
                  <a:pt x="80" y="96"/>
                  <a:pt x="96" y="48"/>
                </a:cubicBezTo>
                <a:cubicBezTo>
                  <a:pt x="112" y="0"/>
                  <a:pt x="128" y="24"/>
                  <a:pt x="14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4"/>
          <p:cNvSpPr>
            <a:spLocks noChangeShapeType="1"/>
          </p:cNvSpPr>
          <p:nvPr/>
        </p:nvSpPr>
        <p:spPr bwMode="auto">
          <a:xfrm flipH="1">
            <a:off x="67818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5"/>
          <p:cNvSpPr>
            <a:spLocks noChangeShapeType="1"/>
          </p:cNvSpPr>
          <p:nvPr/>
        </p:nvSpPr>
        <p:spPr bwMode="auto">
          <a:xfrm>
            <a:off x="77724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Freeform 26"/>
          <p:cNvSpPr>
            <a:spLocks/>
          </p:cNvSpPr>
          <p:nvPr/>
        </p:nvSpPr>
        <p:spPr bwMode="auto">
          <a:xfrm>
            <a:off x="7162800" y="6096000"/>
            <a:ext cx="1082675" cy="384175"/>
          </a:xfrm>
          <a:custGeom>
            <a:avLst/>
            <a:gdLst>
              <a:gd name="T0" fmla="*/ 0 w 682"/>
              <a:gd name="T1" fmla="*/ 2147483647 h 242"/>
              <a:gd name="T2" fmla="*/ 2147483647 w 682"/>
              <a:gd name="T3" fmla="*/ 2147483647 h 242"/>
              <a:gd name="T4" fmla="*/ 2147483647 w 682"/>
              <a:gd name="T5" fmla="*/ 2147483647 h 242"/>
              <a:gd name="T6" fmla="*/ 2147483647 w 682"/>
              <a:gd name="T7" fmla="*/ 2147483647 h 242"/>
              <a:gd name="T8" fmla="*/ 2147483647 w 682"/>
              <a:gd name="T9" fmla="*/ 2147483647 h 242"/>
              <a:gd name="T10" fmla="*/ 2147483647 w 682"/>
              <a:gd name="T11" fmla="*/ 0 h 242"/>
              <a:gd name="T12" fmla="*/ 2147483647 w 682"/>
              <a:gd name="T13" fmla="*/ 2147483647 h 242"/>
              <a:gd name="T14" fmla="*/ 2147483647 w 682"/>
              <a:gd name="T15" fmla="*/ 2147483647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242">
                <a:moveTo>
                  <a:pt x="0" y="227"/>
                </a:moveTo>
                <a:cubicBezTo>
                  <a:pt x="41" y="242"/>
                  <a:pt x="127" y="221"/>
                  <a:pt x="160" y="219"/>
                </a:cubicBezTo>
                <a:cubicBezTo>
                  <a:pt x="172" y="215"/>
                  <a:pt x="212" y="201"/>
                  <a:pt x="219" y="194"/>
                </a:cubicBezTo>
                <a:cubicBezTo>
                  <a:pt x="234" y="180"/>
                  <a:pt x="253" y="143"/>
                  <a:pt x="253" y="143"/>
                </a:cubicBezTo>
                <a:cubicBezTo>
                  <a:pt x="267" y="97"/>
                  <a:pt x="285" y="46"/>
                  <a:pt x="328" y="17"/>
                </a:cubicBezTo>
                <a:cubicBezTo>
                  <a:pt x="348" y="4"/>
                  <a:pt x="413" y="1"/>
                  <a:pt x="421" y="0"/>
                </a:cubicBezTo>
                <a:cubicBezTo>
                  <a:pt x="452" y="3"/>
                  <a:pt x="483" y="6"/>
                  <a:pt x="514" y="8"/>
                </a:cubicBezTo>
                <a:cubicBezTo>
                  <a:pt x="570" y="12"/>
                  <a:pt x="682" y="17"/>
                  <a:pt x="682" y="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Text Box 27"/>
          <p:cNvSpPr txBox="1">
            <a:spLocks noChangeArrowheads="1"/>
          </p:cNvSpPr>
          <p:nvPr/>
        </p:nvSpPr>
        <p:spPr bwMode="auto">
          <a:xfrm>
            <a:off x="4495800" y="5943600"/>
            <a:ext cx="288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The output of a 3ns edge</a:t>
            </a:r>
          </a:p>
        </p:txBody>
      </p:sp>
      <p:sp>
        <p:nvSpPr>
          <p:cNvPr id="12318" name="Freeform 28"/>
          <p:cNvSpPr>
            <a:spLocks/>
          </p:cNvSpPr>
          <p:nvPr/>
        </p:nvSpPr>
        <p:spPr bwMode="auto">
          <a:xfrm>
            <a:off x="852488" y="6362700"/>
            <a:ext cx="23812" cy="7938"/>
          </a:xfrm>
          <a:custGeom>
            <a:avLst/>
            <a:gdLst>
              <a:gd name="T0" fmla="*/ 0 w 15"/>
              <a:gd name="T1" fmla="*/ 0 h 5"/>
              <a:gd name="T2" fmla="*/ 2147483647 w 15"/>
              <a:gd name="T3" fmla="*/ 2147483647 h 5"/>
              <a:gd name="T4" fmla="*/ 0 w 15"/>
              <a:gd name="T5" fmla="*/ 0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" h="5">
                <a:moveTo>
                  <a:pt x="0" y="0"/>
                </a:moveTo>
                <a:cubicBezTo>
                  <a:pt x="5" y="2"/>
                  <a:pt x="15" y="5"/>
                  <a:pt x="15" y="5"/>
                </a:cubicBezTo>
                <a:cubicBezTo>
                  <a:pt x="15" y="5"/>
                  <a:pt x="5" y="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Freeform 29"/>
          <p:cNvSpPr>
            <a:spLocks/>
          </p:cNvSpPr>
          <p:nvPr/>
        </p:nvSpPr>
        <p:spPr bwMode="auto">
          <a:xfrm>
            <a:off x="1295400" y="60198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92">
                <a:moveTo>
                  <a:pt x="0" y="192"/>
                </a:moveTo>
                <a:lnTo>
                  <a:pt x="336" y="192"/>
                </a:lnTo>
                <a:lnTo>
                  <a:pt x="480" y="0"/>
                </a:lnTo>
                <a:lnTo>
                  <a:pt x="7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0"/>
          <p:cNvSpPr>
            <a:spLocks noChangeShapeType="1"/>
          </p:cNvSpPr>
          <p:nvPr/>
        </p:nvSpPr>
        <p:spPr bwMode="auto">
          <a:xfrm>
            <a:off x="19050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Line 31"/>
          <p:cNvSpPr>
            <a:spLocks noChangeShapeType="1"/>
          </p:cNvSpPr>
          <p:nvPr/>
        </p:nvSpPr>
        <p:spPr bwMode="auto">
          <a:xfrm>
            <a:off x="20574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2"/>
          <p:cNvSpPr>
            <a:spLocks noChangeShapeType="1"/>
          </p:cNvSpPr>
          <p:nvPr/>
        </p:nvSpPr>
        <p:spPr bwMode="auto">
          <a:xfrm>
            <a:off x="1905000" y="662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Text Box 33"/>
          <p:cNvSpPr txBox="1">
            <a:spLocks noChangeArrowheads="1"/>
          </p:cNvSpPr>
          <p:nvPr/>
        </p:nvSpPr>
        <p:spPr bwMode="auto">
          <a:xfrm>
            <a:off x="2133600" y="61722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3ns</a:t>
            </a:r>
          </a:p>
        </p:txBody>
      </p:sp>
      <p:sp>
        <p:nvSpPr>
          <p:cNvPr id="12324" name="Line 34"/>
          <p:cNvSpPr>
            <a:spLocks noChangeShapeType="1"/>
          </p:cNvSpPr>
          <p:nvPr/>
        </p:nvSpPr>
        <p:spPr bwMode="auto">
          <a:xfrm>
            <a:off x="3124200" y="6477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35"/>
          <p:cNvSpPr>
            <a:spLocks noChangeShapeType="1"/>
          </p:cNvSpPr>
          <p:nvPr/>
        </p:nvSpPr>
        <p:spPr bwMode="auto">
          <a:xfrm>
            <a:off x="7620000" y="647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Line 36"/>
          <p:cNvSpPr>
            <a:spLocks noChangeShapeType="1"/>
          </p:cNvSpPr>
          <p:nvPr/>
        </p:nvSpPr>
        <p:spPr bwMode="auto">
          <a:xfrm>
            <a:off x="7848600" y="647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Line 37"/>
          <p:cNvSpPr>
            <a:spLocks noChangeShapeType="1"/>
          </p:cNvSpPr>
          <p:nvPr/>
        </p:nvSpPr>
        <p:spPr bwMode="auto">
          <a:xfrm>
            <a:off x="7620000" y="678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Text Box 38"/>
          <p:cNvSpPr txBox="1">
            <a:spLocks noChangeArrowheads="1"/>
          </p:cNvSpPr>
          <p:nvPr/>
        </p:nvSpPr>
        <p:spPr bwMode="auto">
          <a:xfrm>
            <a:off x="7924800" y="61722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latin typeface="Times New Roman" pitchFamily="18" charset="0"/>
              </a:rPr>
              <a:t>5</a:t>
            </a:r>
            <a:r>
              <a:rPr lang="en-US" altLang="zh-TW" sz="2400" b="0">
                <a:latin typeface="Times New Roman" pitchFamily="18" charset="0"/>
              </a:rPr>
              <a:t>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F_knee method is only an approximation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F_knee is only defined by the signal rise time and has no relation to other frequency domain parameters. It is easy to use and remember.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An imprecise measure of spectral contents, it cannot make precise prediction of circuit behavior.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Use Fourier transform if an accurate result is required. </a:t>
            </a:r>
          </a:p>
        </p:txBody>
      </p:sp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EE6CF9-BE01-4D4A-96E6-16D82ECAB77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exercise 1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circuit can pass signals of 200 MHz without distortion, what is the shortest rising edge that can pass this circuit?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39C3C2-BEDD-4CC2-A4E9-3BCC8133ADAC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0.2 The horror of large </a:t>
            </a:r>
            <a:r>
              <a:rPr lang="en-US" altLang="zh-TW" i="1" smtClean="0">
                <a:solidFill>
                  <a:srgbClr val="FF0000"/>
                </a:solidFill>
                <a:ea typeface="新細明體" charset="-120"/>
              </a:rPr>
              <a:t>dI/dt</a:t>
            </a:r>
            <a:r>
              <a:rPr lang="en-US" altLang="zh-TW" i="1" smtClean="0">
                <a:ea typeface="新細明體" charset="-120"/>
              </a:rPr>
              <a:t>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Since </a:t>
            </a:r>
            <a:r>
              <a:rPr lang="en-US" altLang="zh-TW" sz="4000" i="1" dirty="0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4000" i="1" dirty="0" smtClean="0">
                <a:ea typeface="新細明體" charset="-120"/>
              </a:rPr>
              <a:t>V</a:t>
            </a:r>
            <a:r>
              <a:rPr lang="en-US" altLang="zh-TW" i="1" dirty="0" smtClean="0">
                <a:ea typeface="新細明體" charset="-120"/>
              </a:rPr>
              <a:t> =-L </a:t>
            </a:r>
            <a:r>
              <a:rPr lang="en-US" altLang="zh-TW" i="1" dirty="0" err="1" smtClean="0">
                <a:ea typeface="新細明體" charset="-120"/>
              </a:rPr>
              <a:t>dI</a:t>
            </a:r>
            <a:r>
              <a:rPr lang="en-US" altLang="zh-TW" i="1" dirty="0" smtClean="0">
                <a:ea typeface="新細明體" charset="-120"/>
              </a:rPr>
              <a:t>/</a:t>
            </a:r>
            <a:r>
              <a:rPr lang="en-US" altLang="zh-TW" i="1" dirty="0" err="1" smtClean="0">
                <a:ea typeface="新細明體" charset="-120"/>
              </a:rPr>
              <a:t>dt</a:t>
            </a:r>
            <a:r>
              <a:rPr lang="en-US" altLang="zh-TW" i="1" dirty="0" smtClean="0">
                <a:ea typeface="新細明體" charset="-120"/>
              </a:rPr>
              <a:t> , L=inductance.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Since the traces are inductive, Large </a:t>
            </a:r>
            <a:r>
              <a:rPr lang="en-US" altLang="zh-TW" i="1" dirty="0" err="1" smtClean="0">
                <a:ea typeface="新細明體" charset="-120"/>
              </a:rPr>
              <a:t>dI</a:t>
            </a:r>
            <a:r>
              <a:rPr lang="en-US" altLang="zh-TW" i="1" dirty="0" smtClean="0">
                <a:ea typeface="新細明體" charset="-120"/>
              </a:rPr>
              <a:t>/</a:t>
            </a:r>
            <a:r>
              <a:rPr lang="en-US" altLang="zh-TW" i="1" dirty="0" err="1" smtClean="0">
                <a:ea typeface="新細明體" charset="-120"/>
              </a:rPr>
              <a:t>dt</a:t>
            </a:r>
            <a:r>
              <a:rPr lang="en-US" altLang="zh-TW" dirty="0" smtClean="0">
                <a:ea typeface="新細明體" charset="-120"/>
              </a:rPr>
              <a:t> will create huge noise voltage </a:t>
            </a:r>
            <a:r>
              <a:rPr lang="en-US" altLang="zh-TW" sz="4000" i="1" dirty="0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4000" i="1" dirty="0" smtClean="0">
                <a:ea typeface="新細明體" charset="-120"/>
              </a:rPr>
              <a:t>V</a:t>
            </a:r>
            <a:r>
              <a:rPr lang="en-US" altLang="zh-TW" dirty="0" smtClean="0">
                <a:ea typeface="新細明體" charset="-120"/>
              </a:rPr>
              <a:t> in the circuit.</a:t>
            </a:r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FDB6CE-B4D3-48FD-A4F7-3EB4473688D4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 smtClean="0"/>
          </a:p>
        </p:txBody>
      </p:sp>
      <p:sp>
        <p:nvSpPr>
          <p:cNvPr id="15366" name="Freeform 4"/>
          <p:cNvSpPr>
            <a:spLocks/>
          </p:cNvSpPr>
          <p:nvPr/>
        </p:nvSpPr>
        <p:spPr bwMode="auto">
          <a:xfrm>
            <a:off x="3276600" y="3962400"/>
            <a:ext cx="2133600" cy="1143000"/>
          </a:xfrm>
          <a:custGeom>
            <a:avLst/>
            <a:gdLst>
              <a:gd name="T0" fmla="*/ 0 w 1344"/>
              <a:gd name="T1" fmla="*/ 2147483647 h 720"/>
              <a:gd name="T2" fmla="*/ 2147483647 w 1344"/>
              <a:gd name="T3" fmla="*/ 2147483647 h 720"/>
              <a:gd name="T4" fmla="*/ 2147483647 w 1344"/>
              <a:gd name="T5" fmla="*/ 2147483647 h 720"/>
              <a:gd name="T6" fmla="*/ 2147483647 w 1344"/>
              <a:gd name="T7" fmla="*/ 2147483647 h 720"/>
              <a:gd name="T8" fmla="*/ 2147483647 w 1344"/>
              <a:gd name="T9" fmla="*/ 2147483647 h 720"/>
              <a:gd name="T10" fmla="*/ 2147483647 w 1344"/>
              <a:gd name="T11" fmla="*/ 2147483647 h 720"/>
              <a:gd name="T12" fmla="*/ 2147483647 w 1344"/>
              <a:gd name="T13" fmla="*/ 2147483647 h 720"/>
              <a:gd name="T14" fmla="*/ 2147483647 w 1344"/>
              <a:gd name="T15" fmla="*/ 2147483647 h 720"/>
              <a:gd name="T16" fmla="*/ 2147483647 w 1344"/>
              <a:gd name="T17" fmla="*/ 2147483647 h 720"/>
              <a:gd name="T18" fmla="*/ 2147483647 w 1344"/>
              <a:gd name="T19" fmla="*/ 2147483647 h 720"/>
              <a:gd name="T20" fmla="*/ 2147483647 w 1344"/>
              <a:gd name="T21" fmla="*/ 2147483647 h 720"/>
              <a:gd name="T22" fmla="*/ 2147483647 w 1344"/>
              <a:gd name="T23" fmla="*/ 2147483647 h 720"/>
              <a:gd name="T24" fmla="*/ 2147483647 w 1344"/>
              <a:gd name="T25" fmla="*/ 2147483647 h 7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44" h="720">
                <a:moveTo>
                  <a:pt x="0" y="424"/>
                </a:moveTo>
                <a:cubicBezTo>
                  <a:pt x="132" y="448"/>
                  <a:pt x="264" y="472"/>
                  <a:pt x="336" y="424"/>
                </a:cubicBezTo>
                <a:cubicBezTo>
                  <a:pt x="408" y="376"/>
                  <a:pt x="432" y="184"/>
                  <a:pt x="432" y="136"/>
                </a:cubicBezTo>
                <a:cubicBezTo>
                  <a:pt x="432" y="88"/>
                  <a:pt x="328" y="48"/>
                  <a:pt x="336" y="136"/>
                </a:cubicBezTo>
                <a:cubicBezTo>
                  <a:pt x="344" y="224"/>
                  <a:pt x="416" y="664"/>
                  <a:pt x="480" y="664"/>
                </a:cubicBezTo>
                <a:cubicBezTo>
                  <a:pt x="544" y="664"/>
                  <a:pt x="704" y="232"/>
                  <a:pt x="720" y="136"/>
                </a:cubicBezTo>
                <a:cubicBezTo>
                  <a:pt x="736" y="40"/>
                  <a:pt x="576" y="8"/>
                  <a:pt x="576" y="88"/>
                </a:cubicBezTo>
                <a:cubicBezTo>
                  <a:pt x="576" y="168"/>
                  <a:pt x="648" y="608"/>
                  <a:pt x="720" y="616"/>
                </a:cubicBezTo>
                <a:cubicBezTo>
                  <a:pt x="792" y="624"/>
                  <a:pt x="976" y="224"/>
                  <a:pt x="1008" y="136"/>
                </a:cubicBezTo>
                <a:cubicBezTo>
                  <a:pt x="1040" y="48"/>
                  <a:pt x="896" y="0"/>
                  <a:pt x="912" y="88"/>
                </a:cubicBezTo>
                <a:cubicBezTo>
                  <a:pt x="928" y="176"/>
                  <a:pt x="1056" y="608"/>
                  <a:pt x="1104" y="664"/>
                </a:cubicBezTo>
                <a:cubicBezTo>
                  <a:pt x="1152" y="720"/>
                  <a:pt x="1160" y="464"/>
                  <a:pt x="1200" y="424"/>
                </a:cubicBezTo>
                <a:cubicBezTo>
                  <a:pt x="1240" y="384"/>
                  <a:pt x="1292" y="404"/>
                  <a:pt x="1344" y="42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5410200" y="46355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 flipH="1">
            <a:off x="2667000" y="46355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533400" y="5783263"/>
            <a:ext cx="6464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b="0">
                <a:latin typeface="Times New Roman" pitchFamily="18" charset="0"/>
              </a:rPr>
              <a:t>Large</a:t>
            </a:r>
            <a:r>
              <a:rPr kumimoji="1" lang="en-US" altLang="zh-TW" b="0" baseline="-25000">
                <a:latin typeface="Times New Roman" pitchFamily="18" charset="0"/>
              </a:rPr>
              <a:t> </a:t>
            </a:r>
            <a:r>
              <a:rPr lang="en-US" altLang="zh-TW" sz="2800" i="1">
                <a:latin typeface="Times New Roman" pitchFamily="18" charset="0"/>
              </a:rPr>
              <a:t>dI/dt creates large voltage </a:t>
            </a:r>
            <a:r>
              <a:rPr kumimoji="1" lang="en-US" altLang="zh-TW" b="0" i="1">
                <a:latin typeface="Times New Roman" pitchFamily="18" charset="0"/>
                <a:sym typeface="Symbol" pitchFamily="18" charset="2"/>
              </a:rPr>
              <a:t></a:t>
            </a:r>
            <a:r>
              <a:rPr kumimoji="1" lang="en-US" altLang="zh-TW" b="0" i="1">
                <a:latin typeface="Times New Roman" pitchFamily="18" charset="0"/>
              </a:rPr>
              <a:t>V</a:t>
            </a:r>
            <a:r>
              <a:rPr lang="en-US" altLang="zh-TW" sz="2800" i="1">
                <a:latin typeface="Times New Roman" pitchFamily="18" charset="0"/>
              </a:rPr>
              <a:t> here </a:t>
            </a:r>
            <a:r>
              <a:rPr lang="en-US" altLang="zh-TW" sz="2400" b="0" i="1">
                <a:latin typeface="Times New Roman" pitchFamily="18" charset="0"/>
              </a:rPr>
              <a:t> </a:t>
            </a:r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 flipH="1">
            <a:off x="3886200" y="5245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4038600" y="5168900"/>
            <a:ext cx="68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TW" altLang="zh-TW" b="0" i="1">
                <a:latin typeface="Times New Roman" pitchFamily="18" charset="0"/>
                <a:sym typeface="Symbol" pitchFamily="18" charset="2"/>
              </a:rPr>
              <a:t></a:t>
            </a:r>
            <a:r>
              <a:rPr kumimoji="1" lang="en-US" altLang="zh-TW" b="0" i="1">
                <a:latin typeface="Times New Roman" pitchFamily="18" charset="0"/>
              </a:rPr>
              <a:t>V</a:t>
            </a:r>
            <a:endParaRPr kumimoji="1" lang="en-US" altLang="zh-TW" b="0" baseline="-25000">
              <a:latin typeface="Times New Roman" pitchFamily="18" charset="0"/>
            </a:endParaRP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2574925" y="3863975"/>
            <a:ext cx="874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800" i="1">
                <a:latin typeface="Times New Roman" pitchFamily="18" charset="0"/>
              </a:rPr>
              <a:t>dI/dt</a:t>
            </a:r>
            <a:endParaRPr lang="zh-TW" altLang="en-US" sz="2800" i="1">
              <a:latin typeface="Times New Roman" pitchFamily="18" charset="0"/>
            </a:endParaRPr>
          </a:p>
        </p:txBody>
      </p:sp>
      <p:pic>
        <p:nvPicPr>
          <p:cNvPr id="98315" name="blowup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8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1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Speed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i="1" smtClean="0">
                <a:ea typeface="新細明體" charset="-120"/>
              </a:rPr>
              <a:t>dI/dt</a:t>
            </a:r>
            <a:r>
              <a:rPr lang="en-US" altLang="zh-TW" smtClean="0">
                <a:ea typeface="新細明體" charset="-120"/>
              </a:rPr>
              <a:t> problem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Logic families having minimum switch times much faster than the propagation delay suffer an unnecessary penalty in system design. </a:t>
            </a:r>
            <a:r>
              <a:rPr lang="en-US" altLang="zh-TW" sz="2800" b="1" i="1" smtClean="0">
                <a:ea typeface="新細明體" charset="-120"/>
              </a:rPr>
              <a:t>Large dI/dt creates problems.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Given two families with identical propagation delay statistics, the family with the slowest output switching time will be cheaper and easier to run.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BD9128-8368-42BE-9330-94545D850655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Speed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i="1" smtClean="0">
                <a:ea typeface="新細明體" charset="-120"/>
              </a:rPr>
              <a:t>dV/dt</a:t>
            </a:r>
            <a:r>
              <a:rPr lang="en-US" altLang="zh-TW" smtClean="0">
                <a:ea typeface="新細明體" charset="-120"/>
              </a:rPr>
              <a:t> problems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ea typeface="新細明體" charset="-120"/>
              </a:rPr>
              <a:t>Circuit response lower than F</a:t>
            </a:r>
            <a:r>
              <a:rPr lang="en-US" altLang="zh-TW" sz="2800" baseline="-25000" smtClean="0">
                <a:ea typeface="新細明體" charset="-120"/>
              </a:rPr>
              <a:t>knee </a:t>
            </a:r>
            <a:r>
              <a:rPr lang="en-US" altLang="zh-TW" sz="2800" smtClean="0">
                <a:ea typeface="新細明體" charset="-120"/>
              </a:rPr>
              <a:t>may distort signal, circuit response higher than F</a:t>
            </a:r>
            <a:r>
              <a:rPr lang="en-US" altLang="zh-TW" sz="2800" baseline="-25000" smtClean="0">
                <a:ea typeface="新細明體" charset="-120"/>
              </a:rPr>
              <a:t>knee</a:t>
            </a:r>
            <a:r>
              <a:rPr lang="en-US" altLang="zh-TW" sz="2800" smtClean="0">
                <a:ea typeface="新細明體" charset="-120"/>
              </a:rPr>
              <a:t> is not important in our design.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ea typeface="新細明體" charset="-120"/>
              </a:rPr>
              <a:t>Shorter T</a:t>
            </a:r>
            <a:r>
              <a:rPr lang="en-US" altLang="zh-TW" sz="2800" baseline="-25000" smtClean="0">
                <a:ea typeface="新細明體" charset="-120"/>
              </a:rPr>
              <a:t>r</a:t>
            </a:r>
            <a:r>
              <a:rPr lang="en-US" altLang="zh-TW" sz="2800" smtClean="0">
                <a:ea typeface="新細明體" charset="-120"/>
              </a:rPr>
              <a:t> (switch time) results in higher F</a:t>
            </a:r>
            <a:r>
              <a:rPr lang="en-US" altLang="zh-TW" sz="2800" baseline="-25000" smtClean="0">
                <a:ea typeface="新細明體" charset="-120"/>
              </a:rPr>
              <a:t>knee</a:t>
            </a:r>
            <a:r>
              <a:rPr lang="en-US" altLang="zh-TW" sz="2800" smtClean="0">
                <a:ea typeface="新細明體" charset="-120"/>
              </a:rPr>
              <a:t>. So unnecessary short T</a:t>
            </a:r>
            <a:r>
              <a:rPr lang="en-US" altLang="zh-TW" sz="2800" baseline="-25000" smtClean="0">
                <a:ea typeface="新細明體" charset="-120"/>
              </a:rPr>
              <a:t>r</a:t>
            </a:r>
            <a:r>
              <a:rPr lang="en-US" altLang="zh-TW" sz="2800" smtClean="0">
                <a:ea typeface="新細明體" charset="-120"/>
              </a:rPr>
              <a:t> is a problem.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ea typeface="新細明體" charset="-120"/>
              </a:rPr>
              <a:t>So shorter Tr will not work in poorly designed circuits.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ea typeface="新細明體" charset="-120"/>
              </a:rPr>
              <a:t>Shorter Tr will give larger </a:t>
            </a:r>
            <a:r>
              <a:rPr lang="en-US" altLang="zh-TW" sz="2800" i="1" smtClean="0">
                <a:ea typeface="新細明體" charset="-120"/>
              </a:rPr>
              <a:t>dI/dt</a:t>
            </a:r>
            <a:r>
              <a:rPr lang="en-US" altLang="zh-TW" sz="2800" smtClean="0">
                <a:ea typeface="新細明體" charset="-120"/>
              </a:rPr>
              <a:t>, which will cause ground bounce. </a:t>
            </a:r>
            <a:r>
              <a:rPr lang="en-US" altLang="zh-TW" sz="2400" smtClean="0">
                <a:ea typeface="新細明體" charset="-120"/>
              </a:rPr>
              <a:t>(will be discussed later)</a:t>
            </a:r>
            <a:endParaRPr lang="zh-TW" altLang="en-US" sz="2400" baseline="-25000" smtClean="0">
              <a:ea typeface="新細明體" charset="-120"/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9F2041-F23C-498E-8477-52265D7113B0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How to find </a:t>
            </a:r>
            <a:r>
              <a:rPr lang="en-US" altLang="zh-TW" i="1" smtClean="0">
                <a:ea typeface="新細明體" charset="-120"/>
              </a:rPr>
              <a:t>dI/dt</a:t>
            </a:r>
            <a:r>
              <a:rPr lang="en-US" altLang="zh-TW" smtClean="0">
                <a:ea typeface="新細明體" charset="-120"/>
              </a:rPr>
              <a:t> from </a:t>
            </a:r>
            <a:r>
              <a:rPr lang="en-US" altLang="zh-TW" i="1" smtClean="0">
                <a:ea typeface="新細明體" charset="-120"/>
              </a:rPr>
              <a:t>dV/dt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i="1" smtClean="0">
                <a:ea typeface="新細明體" charset="-120"/>
              </a:rPr>
              <a:t>dI/dt </a:t>
            </a:r>
            <a:r>
              <a:rPr lang="en-US" altLang="zh-TW" smtClean="0">
                <a:ea typeface="新細明體" charset="-120"/>
              </a:rPr>
              <a:t>creates problems.</a:t>
            </a:r>
          </a:p>
          <a:p>
            <a:pPr eaLnBrk="1" hangingPunct="1"/>
            <a:r>
              <a:rPr lang="en-US" altLang="zh-TW" i="1" smtClean="0">
                <a:ea typeface="新細明體" charset="-120"/>
              </a:rPr>
              <a:t>Since dV/dt </a:t>
            </a:r>
            <a:r>
              <a:rPr lang="en-US" altLang="zh-TW" smtClean="0">
                <a:ea typeface="新細明體" charset="-120"/>
              </a:rPr>
              <a:t>is easier to measure, so we try to find </a:t>
            </a:r>
            <a:r>
              <a:rPr lang="en-US" altLang="zh-TW" i="1" smtClean="0">
                <a:ea typeface="新細明體" charset="-120"/>
              </a:rPr>
              <a:t>dI/dt </a:t>
            </a:r>
            <a:r>
              <a:rPr lang="en-US" altLang="zh-TW" smtClean="0">
                <a:ea typeface="新細明體" charset="-120"/>
              </a:rPr>
              <a:t>from</a:t>
            </a:r>
            <a:r>
              <a:rPr lang="en-US" altLang="zh-TW" i="1" smtClean="0">
                <a:ea typeface="新細明體" charset="-120"/>
              </a:rPr>
              <a:t> </a:t>
            </a:r>
            <a:r>
              <a:rPr lang="en-US" altLang="zh-TW" sz="4000" i="1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4000" i="1" smtClean="0">
                <a:ea typeface="新細明體" charset="-120"/>
              </a:rPr>
              <a:t>V</a:t>
            </a:r>
            <a:r>
              <a:rPr lang="en-US" altLang="zh-TW" i="1" smtClean="0">
                <a:ea typeface="新細明體" charset="-120"/>
              </a:rPr>
              <a:t> (output voltage change),Tr(rise time)  and C(load capacitance).</a:t>
            </a:r>
          </a:p>
          <a:p>
            <a:pPr eaLnBrk="1" hangingPunct="1"/>
            <a:r>
              <a:rPr lang="en-US" altLang="zh-TW" i="1" smtClean="0">
                <a:ea typeface="新細明體" charset="-120"/>
              </a:rPr>
              <a:t>We will show that </a:t>
            </a:r>
          </a:p>
          <a:p>
            <a:pPr eaLnBrk="1" hangingPunct="1"/>
            <a:r>
              <a:rPr lang="en-US" altLang="zh-TW" i="1" smtClean="0">
                <a:ea typeface="新細明體" charset="-120"/>
              </a:rPr>
              <a:t>max(dI/dt) =1.52 </a:t>
            </a:r>
            <a:r>
              <a:rPr lang="en-US" altLang="zh-TW" sz="4000" i="1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4000" i="1" smtClean="0">
                <a:ea typeface="新細明體" charset="-120"/>
              </a:rPr>
              <a:t>V</a:t>
            </a:r>
            <a:r>
              <a:rPr lang="en-US" altLang="zh-TW" i="1" smtClean="0">
                <a:ea typeface="新細明體" charset="-120"/>
              </a:rPr>
              <a:t>  C/(Tr)</a:t>
            </a:r>
            <a:r>
              <a:rPr lang="en-US" altLang="zh-TW" i="1" baseline="30000" smtClean="0">
                <a:ea typeface="新細明體" charset="-120"/>
              </a:rPr>
              <a:t>2</a:t>
            </a:r>
            <a:endParaRPr lang="en-US" altLang="zh-TW" i="1" smtClean="0">
              <a:ea typeface="新細明體" charset="-120"/>
            </a:endParaRPr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B5643A-3FED-4F07-AC66-D9CB4779D719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D:\_11temp\New 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67" y="2988803"/>
            <a:ext cx="5927406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78" y="138545"/>
            <a:ext cx="55750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3088" y="6019800"/>
            <a:ext cx="2895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2088" y="601980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4DE8C5-B42E-4D30-A37F-34F17F8F1D0B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 smtClean="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65125" y="838200"/>
            <a:ext cx="10731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b="0" baseline="-25000">
                <a:latin typeface="Times New Roman" pitchFamily="18" charset="0"/>
              </a:rPr>
              <a:t>Fig.2.14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b="0" baseline="-25000">
                <a:latin typeface="Times New Roman" pitchFamily="18" charset="0"/>
              </a:rPr>
              <a:t>of [1]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b="0" baseline="-25000">
              <a:latin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66800" y="2819400"/>
            <a:ext cx="28559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Max slope is (</a:t>
            </a:r>
            <a:r>
              <a:rPr lang="en-US" altLang="en-US" sz="1800">
                <a:sym typeface="Symbol" pitchFamily="18" charset="2"/>
              </a:rPr>
              <a:t>V/2)/(</a:t>
            </a:r>
            <a:r>
              <a:rPr lang="en-US" altLang="en-US" sz="1800"/>
              <a:t>T</a:t>
            </a:r>
            <a:r>
              <a:rPr lang="en-US" altLang="en-US" sz="1800" baseline="-25000"/>
              <a:t>r</a:t>
            </a:r>
            <a:r>
              <a:rPr lang="en-US" altLang="en-US" sz="1800"/>
              <a:t>/2)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=   </a:t>
            </a:r>
            <a:r>
              <a:rPr lang="en-US" altLang="en-US" sz="1800">
                <a:sym typeface="Symbol" pitchFamily="18" charset="2"/>
              </a:rPr>
              <a:t>V</a:t>
            </a:r>
            <a:r>
              <a:rPr lang="en-US" altLang="en-US" sz="1800"/>
              <a:t>/T</a:t>
            </a:r>
            <a:r>
              <a:rPr lang="en-US" altLang="en-US" sz="1800" baseline="-25000"/>
              <a:t>r</a:t>
            </a:r>
            <a:r>
              <a:rPr lang="en-US" altLang="en-US" sz="1800"/>
              <a:t> 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0" y="3460750"/>
            <a:ext cx="228600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Max slope is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(</a:t>
            </a:r>
            <a:r>
              <a:rPr lang="en-US" altLang="en-US" sz="1800">
                <a:sym typeface="Symbol" pitchFamily="18" charset="2"/>
              </a:rPr>
              <a:t>V</a:t>
            </a:r>
            <a:r>
              <a:rPr lang="en-US" altLang="en-US" sz="1800"/>
              <a:t>/T</a:t>
            </a:r>
            <a:r>
              <a:rPr lang="en-US" altLang="en-US" sz="1800" baseline="-25000"/>
              <a:t>r</a:t>
            </a:r>
            <a:r>
              <a:rPr lang="en-US" altLang="en-US" sz="1800"/>
              <a:t>)/ (T</a:t>
            </a:r>
            <a:r>
              <a:rPr lang="en-US" altLang="en-US" sz="1800" baseline="-25000"/>
              <a:t>r</a:t>
            </a:r>
            <a:r>
              <a:rPr lang="en-US" altLang="en-US" sz="1800"/>
              <a:t>/2)]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None/>
            </a:pPr>
            <a:r>
              <a:rPr lang="en-US" altLang="en-US" sz="1800"/>
              <a:t>=2 </a:t>
            </a:r>
            <a:r>
              <a:rPr lang="en-US" altLang="en-US" sz="1800">
                <a:sym typeface="Symbol" pitchFamily="18" charset="2"/>
              </a:rPr>
              <a:t>V</a:t>
            </a:r>
            <a:r>
              <a:rPr lang="en-US" altLang="en-US" sz="1800"/>
              <a:t>/(T</a:t>
            </a:r>
            <a:r>
              <a:rPr lang="en-US" altLang="en-US" sz="1800" baseline="30000"/>
              <a:t>2</a:t>
            </a:r>
            <a:r>
              <a:rPr lang="en-US" altLang="en-US" sz="1800" baseline="-25000"/>
              <a:t>r</a:t>
            </a:r>
            <a:r>
              <a:rPr lang="en-US" altLang="en-US" sz="1800"/>
              <a:t> )---(i)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None/>
            </a:pPr>
            <a:r>
              <a:rPr lang="en-US" altLang="en-US" sz="1800"/>
              <a:t>-------------------------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None/>
            </a:pPr>
            <a:r>
              <a:rPr lang="en-US" altLang="en-US" sz="1800"/>
              <a:t>More precisely: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None/>
            </a:pPr>
            <a:r>
              <a:rPr lang="en-US" altLang="en-US" sz="1800"/>
              <a:t>consider voltage difference </a:t>
            </a:r>
            <a:r>
              <a:rPr lang="en-US" altLang="en-US" sz="1800">
                <a:sym typeface="Symbol" pitchFamily="18" charset="2"/>
              </a:rPr>
              <a:t></a:t>
            </a:r>
            <a:r>
              <a:rPr lang="en-US" altLang="en-US" sz="1800"/>
              <a:t> 0.76*</a:t>
            </a:r>
            <a:r>
              <a:rPr lang="en-US" altLang="en-US" sz="1800">
                <a:sym typeface="Symbol" pitchFamily="18" charset="2"/>
              </a:rPr>
              <a:t>V (from 10 % to 86%) </a:t>
            </a:r>
            <a:r>
              <a:rPr lang="en-US" altLang="en-US" sz="1800"/>
              <a:t> in equ. (i).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None/>
            </a:pPr>
            <a:r>
              <a:rPr lang="en-US" altLang="en-US" sz="1800"/>
              <a:t>Max slope is =0.75*{2 </a:t>
            </a:r>
            <a:r>
              <a:rPr lang="en-US" altLang="en-US" sz="1800">
                <a:sym typeface="Symbol" pitchFamily="18" charset="2"/>
              </a:rPr>
              <a:t>V</a:t>
            </a:r>
            <a:r>
              <a:rPr lang="en-US" altLang="en-US" sz="1800"/>
              <a:t>/(T</a:t>
            </a:r>
            <a:r>
              <a:rPr lang="en-US" altLang="en-US" sz="1800" baseline="-25000"/>
              <a:t>r</a:t>
            </a:r>
            <a:r>
              <a:rPr lang="en-US" altLang="en-US" sz="1800" baseline="30000"/>
              <a:t>2</a:t>
            </a:r>
            <a:r>
              <a:rPr lang="en-US" altLang="en-US" sz="1800"/>
              <a:t>)}</a:t>
            </a:r>
          </a:p>
          <a:p>
            <a:pPr>
              <a:spcBef>
                <a:spcPct val="0"/>
              </a:spcBef>
              <a:buClrTx/>
              <a:buFont typeface="Symbol" pitchFamily="18" charset="2"/>
              <a:buNone/>
            </a:pPr>
            <a:r>
              <a:rPr lang="en-US" altLang="en-US" sz="1800">
                <a:sym typeface="Symbol" pitchFamily="18" charset="2"/>
              </a:rPr>
              <a:t></a:t>
            </a:r>
            <a:r>
              <a:rPr lang="en-US" altLang="en-US" sz="1800"/>
              <a:t> 1.52 </a:t>
            </a:r>
            <a:r>
              <a:rPr lang="en-US" altLang="en-US" sz="1800">
                <a:sym typeface="Symbol" pitchFamily="18" charset="2"/>
              </a:rPr>
              <a:t>V</a:t>
            </a:r>
            <a:r>
              <a:rPr lang="en-US" altLang="en-US" sz="1800"/>
              <a:t>/(T</a:t>
            </a:r>
            <a:r>
              <a:rPr lang="en-US" altLang="en-US" sz="1800" baseline="30000"/>
              <a:t>2</a:t>
            </a:r>
            <a:r>
              <a:rPr lang="en-US" altLang="en-US" sz="1800" baseline="-25000"/>
              <a:t>r</a:t>
            </a:r>
            <a:r>
              <a:rPr lang="en-US" altLang="en-US" sz="1800"/>
              <a:t> )</a:t>
            </a: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6907213" y="341313"/>
            <a:ext cx="1890712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T</a:t>
            </a:r>
            <a:r>
              <a:rPr lang="en-US" altLang="en-US" sz="1800" baseline="-25000" dirty="0" smtClean="0"/>
              <a:t>10-90</a:t>
            </a:r>
            <a:r>
              <a:rPr lang="en-US" altLang="en-US" sz="1800" dirty="0" smtClean="0">
                <a:sym typeface="Symbol"/>
              </a:rPr>
              <a:t></a:t>
            </a:r>
            <a:r>
              <a:rPr lang="en-US" altLang="en-US" sz="1800" dirty="0" smtClean="0"/>
              <a:t>Tr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=rise time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from 10 to 86 %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51088" y="3276600"/>
            <a:ext cx="4191000" cy="2895600"/>
            <a:chOff x="2351088" y="3276600"/>
            <a:chExt cx="4191000" cy="2895600"/>
          </a:xfrm>
        </p:grpSpPr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3951288" y="3962400"/>
              <a:ext cx="609600" cy="304800"/>
            </a:xfrm>
            <a:custGeom>
              <a:avLst/>
              <a:gdLst>
                <a:gd name="T0" fmla="*/ 2147483647 w 192"/>
                <a:gd name="T1" fmla="*/ 0 h 96"/>
                <a:gd name="T2" fmla="*/ 2147483647 w 192"/>
                <a:gd name="T3" fmla="*/ 2147483647 h 96"/>
                <a:gd name="T4" fmla="*/ 0 w 192"/>
                <a:gd name="T5" fmla="*/ 2147483647 h 96"/>
                <a:gd name="T6" fmla="*/ 2147483647 w 192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96">
                  <a:moveTo>
                    <a:pt x="192" y="0"/>
                  </a:moveTo>
                  <a:lnTo>
                    <a:pt x="192" y="96"/>
                  </a:lnTo>
                  <a:lnTo>
                    <a:pt x="0" y="9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flipH="1">
              <a:off x="6389688" y="3429000"/>
              <a:ext cx="152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10"/>
            <p:cNvSpPr>
              <a:spLocks/>
            </p:cNvSpPr>
            <p:nvPr/>
          </p:nvSpPr>
          <p:spPr bwMode="auto">
            <a:xfrm>
              <a:off x="3951288" y="4648200"/>
              <a:ext cx="304800" cy="304800"/>
            </a:xfrm>
            <a:custGeom>
              <a:avLst/>
              <a:gdLst>
                <a:gd name="T0" fmla="*/ 2147483647 w 96"/>
                <a:gd name="T1" fmla="*/ 0 h 96"/>
                <a:gd name="T2" fmla="*/ 2147483647 w 96"/>
                <a:gd name="T3" fmla="*/ 2147483647 h 96"/>
                <a:gd name="T4" fmla="*/ 0 w 96"/>
                <a:gd name="T5" fmla="*/ 2147483647 h 96"/>
                <a:gd name="T6" fmla="*/ 2147483647 w 9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96">
                  <a:moveTo>
                    <a:pt x="96" y="0"/>
                  </a:moveTo>
                  <a:lnTo>
                    <a:pt x="96" y="96"/>
                  </a:lnTo>
                  <a:lnTo>
                    <a:pt x="0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1"/>
            <p:cNvSpPr>
              <a:spLocks noChangeShapeType="1"/>
            </p:cNvSpPr>
            <p:nvPr/>
          </p:nvSpPr>
          <p:spPr bwMode="auto">
            <a:xfrm flipV="1">
              <a:off x="3798888" y="45720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2"/>
            <p:cNvSpPr>
              <a:spLocks noChangeShapeType="1"/>
            </p:cNvSpPr>
            <p:nvPr/>
          </p:nvSpPr>
          <p:spPr bwMode="auto">
            <a:xfrm>
              <a:off x="4027488" y="3276600"/>
              <a:ext cx="1219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4"/>
            <p:cNvSpPr>
              <a:spLocks noChangeShapeType="1"/>
            </p:cNvSpPr>
            <p:nvPr/>
          </p:nvSpPr>
          <p:spPr bwMode="auto">
            <a:xfrm>
              <a:off x="2351088" y="4419600"/>
              <a:ext cx="1752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5"/>
            <p:cNvSpPr>
              <a:spLocks noChangeShapeType="1"/>
            </p:cNvSpPr>
            <p:nvPr/>
          </p:nvSpPr>
          <p:spPr bwMode="auto">
            <a:xfrm>
              <a:off x="3881609" y="5029200"/>
              <a:ext cx="374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6"/>
            <p:cNvSpPr txBox="1">
              <a:spLocks noChangeArrowheads="1"/>
            </p:cNvSpPr>
            <p:nvPr/>
          </p:nvSpPr>
          <p:spPr bwMode="auto">
            <a:xfrm>
              <a:off x="3875088" y="5078386"/>
              <a:ext cx="6858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T</a:t>
              </a:r>
              <a:r>
                <a:rPr lang="en-US" altLang="en-US" sz="1000" baseline="-25000"/>
                <a:t>r</a:t>
              </a:r>
              <a:r>
                <a:rPr lang="en-US" altLang="en-US" sz="1000"/>
                <a:t>/2</a:t>
              </a:r>
            </a:p>
          </p:txBody>
        </p:sp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>
              <a:off x="5246688" y="4648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21"/>
            <p:cNvSpPr>
              <a:spLocks noChangeShapeType="1"/>
            </p:cNvSpPr>
            <p:nvPr/>
          </p:nvSpPr>
          <p:spPr bwMode="auto">
            <a:xfrm flipV="1">
              <a:off x="5018088" y="5334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23"/>
            <p:cNvSpPr>
              <a:spLocks noChangeShapeType="1"/>
            </p:cNvSpPr>
            <p:nvPr/>
          </p:nvSpPr>
          <p:spPr bwMode="auto">
            <a:xfrm>
              <a:off x="3951288" y="3962400"/>
              <a:ext cx="617" cy="19812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4"/>
            <p:cNvSpPr>
              <a:spLocks noChangeShapeType="1"/>
            </p:cNvSpPr>
            <p:nvPr/>
          </p:nvSpPr>
          <p:spPr bwMode="auto">
            <a:xfrm>
              <a:off x="4256088" y="3962400"/>
              <a:ext cx="0" cy="19812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4103688" y="3962400"/>
              <a:ext cx="0" cy="22098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97891" y="3258234"/>
            <a:ext cx="961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T</a:t>
            </a:r>
            <a:r>
              <a:rPr lang="en-US" altLang="en-US" sz="1600" baseline="-25000" dirty="0"/>
              <a:t>10-90</a:t>
            </a:r>
            <a:r>
              <a:rPr lang="en-US" altLang="en-US" sz="1600" dirty="0">
                <a:sym typeface="Symbol"/>
              </a:rPr>
              <a:t></a:t>
            </a:r>
            <a:r>
              <a:rPr lang="en-US" altLang="en-US" sz="1600" dirty="0"/>
              <a:t>Tr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Showed two important relations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n-US" altLang="zh-TW" sz="4000" i="1" smtClean="0">
                <a:ea typeface="新細明體" charset="-120"/>
                <a:sym typeface="Symbol" pitchFamily="18" charset="2"/>
              </a:rPr>
              <a:t>(1/R)max(dV/dt)= (1/R)</a:t>
            </a:r>
            <a:r>
              <a:rPr lang="en-US" altLang="zh-TW" sz="4000" i="1" smtClean="0">
                <a:ea typeface="新細明體" charset="-120"/>
              </a:rPr>
              <a:t>V/Tr</a:t>
            </a:r>
          </a:p>
          <a:p>
            <a:pPr eaLnBrk="1" hangingPunct="1"/>
            <a:r>
              <a:rPr lang="en-US" altLang="zh-TW" sz="4000" i="1" smtClean="0">
                <a:ea typeface="新細明體" charset="-120"/>
              </a:rPr>
              <a:t>C*max(d</a:t>
            </a:r>
            <a:r>
              <a:rPr lang="en-US" altLang="zh-TW" sz="4000" i="1" baseline="30000" smtClean="0">
                <a:ea typeface="新細明體" charset="-120"/>
              </a:rPr>
              <a:t>2</a:t>
            </a:r>
            <a:r>
              <a:rPr lang="en-US" altLang="zh-TW" sz="4000" i="1" smtClean="0">
                <a:ea typeface="新細明體" charset="-120"/>
              </a:rPr>
              <a:t>V/dt</a:t>
            </a:r>
            <a:r>
              <a:rPr lang="en-US" altLang="zh-TW" sz="4000" i="1" baseline="30000" smtClean="0">
                <a:ea typeface="新細明體" charset="-120"/>
              </a:rPr>
              <a:t>2</a:t>
            </a:r>
            <a:r>
              <a:rPr lang="en-US" altLang="zh-TW" sz="4000" i="1" smtClean="0">
                <a:ea typeface="新細明體" charset="-120"/>
              </a:rPr>
              <a:t>)=C*1.52*</a:t>
            </a:r>
            <a:r>
              <a:rPr lang="en-US" altLang="zh-TW" sz="4000" i="1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4000" i="1" smtClean="0">
                <a:ea typeface="新細明體" charset="-120"/>
              </a:rPr>
              <a:t>V/(Tr)</a:t>
            </a:r>
            <a:r>
              <a:rPr lang="en-US" altLang="zh-TW" sz="4000" i="1" baseline="30000" smtClean="0">
                <a:ea typeface="新細明體" charset="-120"/>
              </a:rPr>
              <a:t>2</a:t>
            </a:r>
            <a:endParaRPr lang="en-US" altLang="zh-TW" sz="4000" i="1" smtClean="0">
              <a:ea typeface="新細明體" charset="-120"/>
            </a:endParaRP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DEE7B9-DBA6-4649-A544-6A5D4E2CB6AA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1900" smtClean="0">
                <a:ea typeface="新細明體" charset="-120"/>
              </a:rPr>
              <a:t>Effect of </a:t>
            </a:r>
            <a:r>
              <a:rPr lang="en-US" altLang="zh-TW" sz="1900" i="1" smtClean="0">
                <a:ea typeface="新細明體" charset="-120"/>
              </a:rPr>
              <a:t>dI/dt at output and at power supply is similar</a:t>
            </a:r>
            <a:br>
              <a:rPr lang="en-US" altLang="zh-TW" sz="1900" i="1" smtClean="0">
                <a:ea typeface="新細明體" charset="-120"/>
              </a:rPr>
            </a:br>
            <a:r>
              <a:rPr lang="en-US" altLang="zh-TW" sz="1900" i="1" smtClean="0">
                <a:ea typeface="新細明體" charset="-120"/>
              </a:rPr>
              <a:t>dI/dt</a:t>
            </a:r>
            <a:r>
              <a:rPr lang="en-US" altLang="zh-TW" sz="1900" smtClean="0">
                <a:ea typeface="新細明體" charset="-120"/>
              </a:rPr>
              <a:t>  is difficult to measure, so use </a:t>
            </a:r>
            <a:br>
              <a:rPr lang="en-US" altLang="zh-TW" sz="1900" smtClean="0">
                <a:ea typeface="新細明體" charset="-120"/>
              </a:rPr>
            </a:br>
            <a:r>
              <a:rPr lang="en-US" altLang="zh-TW" sz="1900" i="1" smtClean="0">
                <a:ea typeface="新細明體" charset="-120"/>
              </a:rPr>
              <a:t>dV/dt</a:t>
            </a:r>
            <a:r>
              <a:rPr lang="en-US" altLang="zh-TW" sz="1900" smtClean="0">
                <a:ea typeface="新細明體" charset="-120"/>
              </a:rPr>
              <a:t> easier estimate, it is easier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4530725"/>
          </a:xfrm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AFDC65-D8F0-4EAF-BD82-60C7B93E1CBD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 smtClean="0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92113" y="3633788"/>
          <a:ext cx="8056562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3" imgW="2616200" imgH="736600" progId="Equation.3">
                  <p:embed/>
                </p:oleObj>
              </mc:Choice>
              <mc:Fallback>
                <p:oleObj name="Equation" r:id="rId3" imgW="26162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633788"/>
                        <a:ext cx="8056562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Line 5"/>
          <p:cNvSpPr>
            <a:spLocks noChangeShapeType="1"/>
          </p:cNvSpPr>
          <p:nvPr/>
        </p:nvSpPr>
        <p:spPr bwMode="auto">
          <a:xfrm flipV="1">
            <a:off x="7620000" y="30480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6019800" y="2133600"/>
            <a:ext cx="2836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itchFamily="18" charset="2"/>
              <a:buChar char="µ"/>
            </a:pP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to 1/T</a:t>
            </a:r>
            <a:r>
              <a:rPr lang="en-US" altLang="en-US" sz="2400" baseline="30000" dirty="0">
                <a:sym typeface="Symbol" pitchFamily="18" charset="2"/>
              </a:rPr>
              <a:t>2</a:t>
            </a:r>
            <a:r>
              <a:rPr lang="en-US" altLang="en-US" sz="2400" baseline="-25000" dirty="0">
                <a:sym typeface="Symbol" pitchFamily="18" charset="2"/>
              </a:rPr>
              <a:t>r</a:t>
            </a:r>
            <a:r>
              <a:rPr lang="en-US" altLang="en-US" sz="1800" dirty="0">
                <a:sym typeface="Symbol" pitchFamily="18" charset="2"/>
              </a:rPr>
              <a:t>, </a:t>
            </a:r>
            <a:r>
              <a:rPr kumimoji="1" lang="en-US" altLang="zh-TW" b="0" dirty="0" smtClean="0">
                <a:latin typeface="Times New Roman" pitchFamily="18" charset="0"/>
              </a:rPr>
              <a:t>big,</a:t>
            </a:r>
            <a:endParaRPr kumimoji="1" lang="en-US" altLang="zh-TW" b="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b="0" dirty="0">
                <a:latin typeface="Times New Roman" pitchFamily="18" charset="0"/>
              </a:rPr>
              <a:t>more significant</a:t>
            </a:r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 flipH="1">
            <a:off x="4495800" y="4038600"/>
            <a:ext cx="1066800" cy="140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2895600" y="5410200"/>
            <a:ext cx="295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ym typeface="Symbol" pitchFamily="18" charset="2"/>
              </a:rPr>
              <a:t> 1/T</a:t>
            </a:r>
            <a:r>
              <a:rPr lang="en-US" altLang="en-US" sz="1800" baseline="-25000">
                <a:sym typeface="Symbol" pitchFamily="18" charset="2"/>
              </a:rPr>
              <a:t>r</a:t>
            </a:r>
            <a:r>
              <a:rPr lang="en-US" altLang="en-US" sz="1800">
                <a:sym typeface="Symbol" pitchFamily="18" charset="2"/>
              </a:rPr>
              <a:t>, </a:t>
            </a:r>
            <a:r>
              <a:rPr lang="en-US" altLang="en-US" sz="1800"/>
              <a:t>smaller so ignored</a:t>
            </a:r>
          </a:p>
        </p:txBody>
      </p:sp>
      <p:grpSp>
        <p:nvGrpSpPr>
          <p:cNvPr id="21515" name="Group 75"/>
          <p:cNvGrpSpPr>
            <a:grpSpLocks/>
          </p:cNvGrpSpPr>
          <p:nvPr/>
        </p:nvGrpSpPr>
        <p:grpSpPr bwMode="auto">
          <a:xfrm>
            <a:off x="609600" y="1220788"/>
            <a:ext cx="4800600" cy="2538412"/>
            <a:chOff x="384" y="769"/>
            <a:chExt cx="3024" cy="1599"/>
          </a:xfrm>
        </p:grpSpPr>
        <p:sp>
          <p:nvSpPr>
            <p:cNvPr id="21516" name="AutoShape 46"/>
            <p:cNvSpPr>
              <a:spLocks noChangeAspect="1" noChangeArrowheads="1"/>
            </p:cNvSpPr>
            <p:nvPr/>
          </p:nvSpPr>
          <p:spPr bwMode="auto">
            <a:xfrm>
              <a:off x="384" y="816"/>
              <a:ext cx="3024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1517" name="Text Box 47"/>
            <p:cNvSpPr txBox="1">
              <a:spLocks noChangeArrowheads="1"/>
            </p:cNvSpPr>
            <p:nvPr/>
          </p:nvSpPr>
          <p:spPr bwMode="auto">
            <a:xfrm>
              <a:off x="1691" y="8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1518" name="Line 48"/>
            <p:cNvSpPr>
              <a:spLocks noChangeShapeType="1"/>
            </p:cNvSpPr>
            <p:nvPr/>
          </p:nvSpPr>
          <p:spPr bwMode="auto">
            <a:xfrm>
              <a:off x="1886" y="1454"/>
              <a:ext cx="0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49"/>
            <p:cNvSpPr>
              <a:spLocks/>
            </p:cNvSpPr>
            <p:nvPr/>
          </p:nvSpPr>
          <p:spPr bwMode="auto">
            <a:xfrm>
              <a:off x="1886" y="1454"/>
              <a:ext cx="424" cy="342"/>
            </a:xfrm>
            <a:custGeom>
              <a:avLst/>
              <a:gdLst>
                <a:gd name="T0" fmla="*/ 0 w 344"/>
                <a:gd name="T1" fmla="*/ 0 h 384"/>
                <a:gd name="T2" fmla="*/ 1039 w 344"/>
                <a:gd name="T3" fmla="*/ 21 h 384"/>
                <a:gd name="T4" fmla="*/ 1451 w 344"/>
                <a:gd name="T5" fmla="*/ 85 h 384"/>
                <a:gd name="T6" fmla="*/ 1247 w 344"/>
                <a:gd name="T7" fmla="*/ 149 h 384"/>
                <a:gd name="T8" fmla="*/ 0 w 344"/>
                <a:gd name="T9" fmla="*/ 171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" h="384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28" y="144"/>
                    <a:pt x="336" y="192"/>
                  </a:cubicBezTo>
                  <a:cubicBezTo>
                    <a:pt x="344" y="240"/>
                    <a:pt x="344" y="304"/>
                    <a:pt x="288" y="336"/>
                  </a:cubicBezTo>
                  <a:cubicBezTo>
                    <a:pt x="232" y="368"/>
                    <a:pt x="116" y="376"/>
                    <a:pt x="0" y="38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50"/>
            <p:cNvSpPr>
              <a:spLocks noChangeShapeType="1"/>
            </p:cNvSpPr>
            <p:nvPr/>
          </p:nvSpPr>
          <p:spPr bwMode="auto">
            <a:xfrm>
              <a:off x="2358" y="1625"/>
              <a:ext cx="2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51"/>
            <p:cNvSpPr>
              <a:spLocks noChangeShapeType="1"/>
            </p:cNvSpPr>
            <p:nvPr/>
          </p:nvSpPr>
          <p:spPr bwMode="auto">
            <a:xfrm>
              <a:off x="2949" y="1625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52"/>
            <p:cNvSpPr>
              <a:spLocks noChangeShapeType="1"/>
            </p:cNvSpPr>
            <p:nvPr/>
          </p:nvSpPr>
          <p:spPr bwMode="auto">
            <a:xfrm>
              <a:off x="2832" y="1753"/>
              <a:ext cx="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53"/>
            <p:cNvSpPr>
              <a:spLocks noChangeShapeType="1"/>
            </p:cNvSpPr>
            <p:nvPr/>
          </p:nvSpPr>
          <p:spPr bwMode="auto">
            <a:xfrm>
              <a:off x="2832" y="1796"/>
              <a:ext cx="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54"/>
            <p:cNvSpPr>
              <a:spLocks noChangeShapeType="1"/>
            </p:cNvSpPr>
            <p:nvPr/>
          </p:nvSpPr>
          <p:spPr bwMode="auto">
            <a:xfrm>
              <a:off x="2949" y="1796"/>
              <a:ext cx="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55"/>
            <p:cNvSpPr>
              <a:spLocks noChangeShapeType="1"/>
            </p:cNvSpPr>
            <p:nvPr/>
          </p:nvSpPr>
          <p:spPr bwMode="auto">
            <a:xfrm>
              <a:off x="1710" y="1966"/>
              <a:ext cx="15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56"/>
            <p:cNvSpPr>
              <a:spLocks noChangeShapeType="1"/>
            </p:cNvSpPr>
            <p:nvPr/>
          </p:nvSpPr>
          <p:spPr bwMode="auto">
            <a:xfrm>
              <a:off x="2005" y="1796"/>
              <a:ext cx="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57"/>
            <p:cNvSpPr>
              <a:spLocks/>
            </p:cNvSpPr>
            <p:nvPr/>
          </p:nvSpPr>
          <p:spPr bwMode="auto">
            <a:xfrm>
              <a:off x="2594" y="1625"/>
              <a:ext cx="178" cy="341"/>
            </a:xfrm>
            <a:custGeom>
              <a:avLst/>
              <a:gdLst>
                <a:gd name="T0" fmla="*/ 425 w 144"/>
                <a:gd name="T1" fmla="*/ 0 h 384"/>
                <a:gd name="T2" fmla="*/ 425 w 144"/>
                <a:gd name="T3" fmla="*/ 41 h 384"/>
                <a:gd name="T4" fmla="*/ 0 w 144"/>
                <a:gd name="T5" fmla="*/ 63 h 384"/>
                <a:gd name="T6" fmla="*/ 634 w 144"/>
                <a:gd name="T7" fmla="*/ 63 h 384"/>
                <a:gd name="T8" fmla="*/ 0 w 144"/>
                <a:gd name="T9" fmla="*/ 84 h 384"/>
                <a:gd name="T10" fmla="*/ 634 w 144"/>
                <a:gd name="T11" fmla="*/ 84 h 384"/>
                <a:gd name="T12" fmla="*/ 0 w 144"/>
                <a:gd name="T13" fmla="*/ 104 h 384"/>
                <a:gd name="T14" fmla="*/ 425 w 144"/>
                <a:gd name="T15" fmla="*/ 104 h 384"/>
                <a:gd name="T16" fmla="*/ 425 w 144"/>
                <a:gd name="T17" fmla="*/ 167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384">
                  <a:moveTo>
                    <a:pt x="96" y="0"/>
                  </a:moveTo>
                  <a:lnTo>
                    <a:pt x="96" y="96"/>
                  </a:lnTo>
                  <a:lnTo>
                    <a:pt x="0" y="144"/>
                  </a:lnTo>
                  <a:lnTo>
                    <a:pt x="144" y="144"/>
                  </a:lnTo>
                  <a:lnTo>
                    <a:pt x="0" y="192"/>
                  </a:lnTo>
                  <a:lnTo>
                    <a:pt x="144" y="192"/>
                  </a:lnTo>
                  <a:lnTo>
                    <a:pt x="0" y="240"/>
                  </a:lnTo>
                  <a:lnTo>
                    <a:pt x="96" y="240"/>
                  </a:lnTo>
                  <a:lnTo>
                    <a:pt x="96" y="38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Text Box 58"/>
            <p:cNvSpPr txBox="1">
              <a:spLocks noChangeArrowheads="1"/>
            </p:cNvSpPr>
            <p:nvPr/>
          </p:nvSpPr>
          <p:spPr bwMode="auto">
            <a:xfrm>
              <a:off x="2358" y="1669"/>
              <a:ext cx="40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</a:rPr>
                <a:t>R</a:t>
              </a:r>
              <a:endParaRPr lang="en-US" altLang="en-US" sz="1800"/>
            </a:p>
          </p:txBody>
        </p:sp>
        <p:sp>
          <p:nvSpPr>
            <p:cNvPr id="21529" name="Line 59"/>
            <p:cNvSpPr>
              <a:spLocks noChangeShapeType="1"/>
            </p:cNvSpPr>
            <p:nvPr/>
          </p:nvSpPr>
          <p:spPr bwMode="auto">
            <a:xfrm>
              <a:off x="2653" y="1625"/>
              <a:ext cx="4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Oval 60"/>
            <p:cNvSpPr>
              <a:spLocks noChangeArrowheads="1"/>
            </p:cNvSpPr>
            <p:nvPr/>
          </p:nvSpPr>
          <p:spPr bwMode="auto">
            <a:xfrm>
              <a:off x="2301" y="1625"/>
              <a:ext cx="57" cy="43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1531" name="Freeform 61"/>
            <p:cNvSpPr>
              <a:spLocks/>
            </p:cNvSpPr>
            <p:nvPr/>
          </p:nvSpPr>
          <p:spPr bwMode="auto">
            <a:xfrm>
              <a:off x="765" y="1539"/>
              <a:ext cx="826" cy="257"/>
            </a:xfrm>
            <a:custGeom>
              <a:avLst/>
              <a:gdLst>
                <a:gd name="T0" fmla="*/ 0 w 480"/>
                <a:gd name="T1" fmla="*/ 129 h 288"/>
                <a:gd name="T2" fmla="*/ 10731 w 480"/>
                <a:gd name="T3" fmla="*/ 129 h 288"/>
                <a:gd name="T4" fmla="*/ 15014 w 480"/>
                <a:gd name="T5" fmla="*/ 0 h 288"/>
                <a:gd name="T6" fmla="*/ 2144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88">
                  <a:moveTo>
                    <a:pt x="0" y="288"/>
                  </a:moveTo>
                  <a:lnTo>
                    <a:pt x="240" y="288"/>
                  </a:lnTo>
                  <a:lnTo>
                    <a:pt x="336" y="0"/>
                  </a:lnTo>
                  <a:lnTo>
                    <a:pt x="48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62"/>
            <p:cNvSpPr>
              <a:spLocks noChangeShapeType="1"/>
            </p:cNvSpPr>
            <p:nvPr/>
          </p:nvSpPr>
          <p:spPr bwMode="auto">
            <a:xfrm>
              <a:off x="1236" y="1753"/>
              <a:ext cx="0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63"/>
            <p:cNvSpPr>
              <a:spLocks noChangeShapeType="1"/>
            </p:cNvSpPr>
            <p:nvPr/>
          </p:nvSpPr>
          <p:spPr bwMode="auto">
            <a:xfrm>
              <a:off x="1355" y="1582"/>
              <a:ext cx="0" cy="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64"/>
            <p:cNvSpPr>
              <a:spLocks noChangeShapeType="1"/>
            </p:cNvSpPr>
            <p:nvPr/>
          </p:nvSpPr>
          <p:spPr bwMode="auto">
            <a:xfrm>
              <a:off x="1236" y="1839"/>
              <a:ext cx="1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Text Box 65"/>
            <p:cNvSpPr txBox="1">
              <a:spLocks noChangeArrowheads="1"/>
            </p:cNvSpPr>
            <p:nvPr/>
          </p:nvSpPr>
          <p:spPr bwMode="auto">
            <a:xfrm>
              <a:off x="1166" y="1988"/>
              <a:ext cx="48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</a:rPr>
                <a:t>Tr</a:t>
              </a:r>
              <a:endParaRPr lang="en-US" altLang="en-US" sz="1800"/>
            </a:p>
          </p:txBody>
        </p:sp>
        <p:sp>
          <p:nvSpPr>
            <p:cNvPr id="21536" name="Line 66"/>
            <p:cNvSpPr>
              <a:spLocks noChangeShapeType="1"/>
            </p:cNvSpPr>
            <p:nvPr/>
          </p:nvSpPr>
          <p:spPr bwMode="auto">
            <a:xfrm>
              <a:off x="1651" y="1582"/>
              <a:ext cx="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Text Box 67"/>
            <p:cNvSpPr txBox="1">
              <a:spLocks noChangeArrowheads="1"/>
            </p:cNvSpPr>
            <p:nvPr/>
          </p:nvSpPr>
          <p:spPr bwMode="auto">
            <a:xfrm>
              <a:off x="1392" y="1296"/>
              <a:ext cx="36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</a:rPr>
                <a:t>L</a:t>
              </a:r>
              <a:endParaRPr lang="en-US" altLang="en-US" sz="1800"/>
            </a:p>
          </p:txBody>
        </p:sp>
        <p:sp>
          <p:nvSpPr>
            <p:cNvPr id="21538" name="Line 68"/>
            <p:cNvSpPr>
              <a:spLocks noChangeShapeType="1"/>
            </p:cNvSpPr>
            <p:nvPr/>
          </p:nvSpPr>
          <p:spPr bwMode="auto">
            <a:xfrm flipV="1">
              <a:off x="1283" y="1061"/>
              <a:ext cx="40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Text Box 69"/>
            <p:cNvSpPr txBox="1">
              <a:spLocks noChangeArrowheads="1"/>
            </p:cNvSpPr>
            <p:nvPr/>
          </p:nvSpPr>
          <p:spPr bwMode="auto">
            <a:xfrm>
              <a:off x="1283" y="769"/>
              <a:ext cx="4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sym typeface="Symbol" pitchFamily="18" charset="2"/>
                </a:rPr>
                <a:t></a:t>
              </a:r>
              <a:r>
                <a:rPr lang="en-US" altLang="zh-TW" sz="1800">
                  <a:solidFill>
                    <a:srgbClr val="000000"/>
                  </a:solidFill>
                </a:rPr>
                <a:t>V</a:t>
              </a:r>
              <a:r>
                <a:rPr lang="en-US" altLang="zh-TW" sz="1800" baseline="-25000">
                  <a:solidFill>
                    <a:srgbClr val="000000"/>
                  </a:solidFill>
                </a:rPr>
                <a:t>L</a:t>
              </a:r>
              <a:endParaRPr lang="en-US" altLang="en-US" sz="1800"/>
            </a:p>
          </p:txBody>
        </p:sp>
        <p:sp>
          <p:nvSpPr>
            <p:cNvPr id="21540" name="Text Box 70"/>
            <p:cNvSpPr txBox="1">
              <a:spLocks noChangeArrowheads="1"/>
            </p:cNvSpPr>
            <p:nvPr/>
          </p:nvSpPr>
          <p:spPr bwMode="auto">
            <a:xfrm>
              <a:off x="384" y="939"/>
              <a:ext cx="72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 b="0" dirty="0">
                  <a:latin typeface="Times New Roman" pitchFamily="18" charset="0"/>
                </a:rPr>
                <a:t>Power supply V</a:t>
              </a:r>
              <a:endParaRPr lang="en-US" altLang="en-US" sz="1800" dirty="0"/>
            </a:p>
          </p:txBody>
        </p:sp>
        <p:sp>
          <p:nvSpPr>
            <p:cNvPr id="21541" name="Text Box 71"/>
            <p:cNvSpPr txBox="1">
              <a:spLocks noChangeArrowheads="1"/>
            </p:cNvSpPr>
            <p:nvPr/>
          </p:nvSpPr>
          <p:spPr bwMode="auto">
            <a:xfrm>
              <a:off x="2999" y="1633"/>
              <a:ext cx="40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</a:rPr>
                <a:t> C</a:t>
              </a:r>
              <a:endParaRPr lang="en-US" altLang="en-US" sz="1800"/>
            </a:p>
          </p:txBody>
        </p:sp>
        <p:sp>
          <p:nvSpPr>
            <p:cNvPr id="21542" name="Line 72"/>
            <p:cNvSpPr>
              <a:spLocks noChangeShapeType="1"/>
            </p:cNvSpPr>
            <p:nvPr/>
          </p:nvSpPr>
          <p:spPr bwMode="auto">
            <a:xfrm flipH="1">
              <a:off x="711" y="1306"/>
              <a:ext cx="6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73"/>
            <p:cNvSpPr>
              <a:spLocks/>
            </p:cNvSpPr>
            <p:nvPr/>
          </p:nvSpPr>
          <p:spPr bwMode="auto">
            <a:xfrm>
              <a:off x="1364" y="1225"/>
              <a:ext cx="406" cy="122"/>
            </a:xfrm>
            <a:custGeom>
              <a:avLst/>
              <a:gdLst>
                <a:gd name="T0" fmla="*/ 0 w 900"/>
                <a:gd name="T1" fmla="*/ 0 h 630"/>
                <a:gd name="T2" fmla="*/ 1 w 900"/>
                <a:gd name="T3" fmla="*/ 0 h 630"/>
                <a:gd name="T4" fmla="*/ 1 w 900"/>
                <a:gd name="T5" fmla="*/ 0 h 630"/>
                <a:gd name="T6" fmla="*/ 1 w 900"/>
                <a:gd name="T7" fmla="*/ 0 h 630"/>
                <a:gd name="T8" fmla="*/ 1 w 900"/>
                <a:gd name="T9" fmla="*/ 0 h 630"/>
                <a:gd name="T10" fmla="*/ 2 w 900"/>
                <a:gd name="T11" fmla="*/ 0 h 630"/>
                <a:gd name="T12" fmla="*/ 1 w 900"/>
                <a:gd name="T13" fmla="*/ 0 h 630"/>
                <a:gd name="T14" fmla="*/ 2 w 900"/>
                <a:gd name="T15" fmla="*/ 0 h 630"/>
                <a:gd name="T16" fmla="*/ 3 w 900"/>
                <a:gd name="T17" fmla="*/ 0 h 630"/>
                <a:gd name="T18" fmla="*/ 2 w 900"/>
                <a:gd name="T19" fmla="*/ 0 h 630"/>
                <a:gd name="T20" fmla="*/ 3 w 900"/>
                <a:gd name="T21" fmla="*/ 0 h 630"/>
                <a:gd name="T22" fmla="*/ 4 w 900"/>
                <a:gd name="T23" fmla="*/ 0 h 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0" h="630">
                  <a:moveTo>
                    <a:pt x="0" y="390"/>
                  </a:moveTo>
                  <a:cubicBezTo>
                    <a:pt x="60" y="195"/>
                    <a:pt x="120" y="0"/>
                    <a:pt x="180" y="30"/>
                  </a:cubicBezTo>
                  <a:cubicBezTo>
                    <a:pt x="240" y="60"/>
                    <a:pt x="360" y="510"/>
                    <a:pt x="360" y="570"/>
                  </a:cubicBezTo>
                  <a:cubicBezTo>
                    <a:pt x="360" y="630"/>
                    <a:pt x="180" y="480"/>
                    <a:pt x="180" y="390"/>
                  </a:cubicBezTo>
                  <a:cubicBezTo>
                    <a:pt x="180" y="300"/>
                    <a:pt x="300" y="0"/>
                    <a:pt x="360" y="30"/>
                  </a:cubicBezTo>
                  <a:cubicBezTo>
                    <a:pt x="420" y="60"/>
                    <a:pt x="540" y="510"/>
                    <a:pt x="540" y="570"/>
                  </a:cubicBezTo>
                  <a:cubicBezTo>
                    <a:pt x="540" y="630"/>
                    <a:pt x="360" y="480"/>
                    <a:pt x="360" y="390"/>
                  </a:cubicBezTo>
                  <a:cubicBezTo>
                    <a:pt x="360" y="300"/>
                    <a:pt x="480" y="0"/>
                    <a:pt x="540" y="30"/>
                  </a:cubicBezTo>
                  <a:cubicBezTo>
                    <a:pt x="600" y="60"/>
                    <a:pt x="720" y="510"/>
                    <a:pt x="720" y="570"/>
                  </a:cubicBezTo>
                  <a:cubicBezTo>
                    <a:pt x="720" y="630"/>
                    <a:pt x="540" y="480"/>
                    <a:pt x="540" y="390"/>
                  </a:cubicBezTo>
                  <a:cubicBezTo>
                    <a:pt x="540" y="300"/>
                    <a:pt x="660" y="30"/>
                    <a:pt x="720" y="30"/>
                  </a:cubicBezTo>
                  <a:cubicBezTo>
                    <a:pt x="780" y="30"/>
                    <a:pt x="840" y="210"/>
                    <a:pt x="900" y="3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74"/>
            <p:cNvSpPr>
              <a:spLocks/>
            </p:cNvSpPr>
            <p:nvPr/>
          </p:nvSpPr>
          <p:spPr bwMode="auto">
            <a:xfrm>
              <a:off x="1773" y="1306"/>
              <a:ext cx="245" cy="164"/>
            </a:xfrm>
            <a:custGeom>
              <a:avLst/>
              <a:gdLst>
                <a:gd name="T0" fmla="*/ 0 w 540"/>
                <a:gd name="T1" fmla="*/ 0 h 360"/>
                <a:gd name="T2" fmla="*/ 2 w 540"/>
                <a:gd name="T3" fmla="*/ 0 h 360"/>
                <a:gd name="T4" fmla="*/ 2 w 540"/>
                <a:gd name="T5" fmla="*/ 1 h 3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0" h="360">
                  <a:moveTo>
                    <a:pt x="0" y="0"/>
                  </a:moveTo>
                  <a:lnTo>
                    <a:pt x="540" y="0"/>
                  </a:lnTo>
                  <a:lnTo>
                    <a:pt x="540" y="3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 1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High speed circuit</a:t>
            </a:r>
          </a:p>
        </p:txBody>
      </p:sp>
      <p:sp>
        <p:nvSpPr>
          <p:cNvPr id="409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A62D80-243B-4F9D-B81D-39EC64B1D409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400" smtClean="0">
                <a:ea typeface="新細明體" charset="-120"/>
              </a:rPr>
              <a:t>Max(</a:t>
            </a:r>
            <a:r>
              <a:rPr lang="en-US" altLang="zh-TW" sz="3400" i="1" smtClean="0">
                <a:ea typeface="新細明體" charset="-120"/>
              </a:rPr>
              <a:t>dI</a:t>
            </a:r>
            <a:r>
              <a:rPr lang="en-US" altLang="zh-TW" sz="3400" i="1" baseline="-25000" smtClean="0">
                <a:ea typeface="新細明體" charset="-120"/>
              </a:rPr>
              <a:t>capacitor</a:t>
            </a:r>
            <a:r>
              <a:rPr lang="en-US" altLang="zh-TW" sz="3400" i="1" smtClean="0">
                <a:ea typeface="新細明體" charset="-120"/>
              </a:rPr>
              <a:t>/dt</a:t>
            </a:r>
            <a:r>
              <a:rPr lang="en-US" altLang="zh-TW" sz="3400" smtClean="0">
                <a:ea typeface="新細明體" charset="-120"/>
              </a:rPr>
              <a:t>)  </a:t>
            </a:r>
            <a:r>
              <a:rPr lang="en-US" altLang="zh-TW" sz="3400" smtClean="0">
                <a:ea typeface="新細明體" charset="-120"/>
                <a:sym typeface="Symbol" pitchFamily="18" charset="2"/>
              </a:rPr>
              <a:t></a:t>
            </a:r>
            <a:r>
              <a:rPr lang="en-US" altLang="zh-TW" sz="3400" smtClean="0">
                <a:ea typeface="新細明體" charset="-120"/>
              </a:rPr>
              <a:t> </a:t>
            </a:r>
            <a:r>
              <a:rPr lang="en-US" altLang="zh-TW" sz="3400" i="1" smtClean="0">
                <a:ea typeface="新細明體" charset="-120"/>
              </a:rPr>
              <a:t>1/T</a:t>
            </a:r>
            <a:r>
              <a:rPr lang="en-US" altLang="zh-TW" sz="3400" i="1" baseline="-25000" smtClean="0">
                <a:ea typeface="新細明體" charset="-120"/>
              </a:rPr>
              <a:t>10-90</a:t>
            </a:r>
            <a:r>
              <a:rPr lang="en-US" altLang="zh-TW" sz="3400" i="1" baseline="30000" smtClean="0">
                <a:ea typeface="新細明體" charset="-120"/>
              </a:rPr>
              <a:t>2</a:t>
            </a:r>
            <a:r>
              <a:rPr lang="en-US" altLang="zh-TW" sz="2100" i="1" baseline="30000" smtClean="0">
                <a:ea typeface="新細明體" charset="-120"/>
              </a:rPr>
              <a:t/>
            </a:r>
            <a:br>
              <a:rPr lang="en-US" altLang="zh-TW" sz="2100" i="1" baseline="30000" smtClean="0">
                <a:ea typeface="新細明體" charset="-120"/>
              </a:rPr>
            </a:br>
            <a:r>
              <a:rPr lang="en-US" altLang="zh-TW" sz="2100" i="1" baseline="30000" smtClean="0">
                <a:ea typeface="新細明體" charset="-120"/>
              </a:rPr>
              <a:t> </a:t>
            </a:r>
            <a:r>
              <a:rPr lang="en-US" altLang="zh-TW" sz="2100" smtClean="0">
                <a:ea typeface="新細明體" charset="-120"/>
              </a:rPr>
              <a:t>Shorter Tr will give larger dI/dt, which will cause ground bounce. 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22534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  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E09DA2-0414-41E3-AD0F-1A1C8BDFAAC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 smtClean="0"/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3124200" y="1295400"/>
          <a:ext cx="54864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3" imgW="3048000" imgH="1193800" progId="Equation.3">
                  <p:embed/>
                </p:oleObj>
              </mc:Choice>
              <mc:Fallback>
                <p:oleObj name="Equation" r:id="rId3" imgW="3048000" imgH="119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5486400" cy="2149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5"/>
          <p:cNvGraphicFramePr>
            <a:graphicFrameLocks noChangeAspect="1"/>
          </p:cNvGraphicFramePr>
          <p:nvPr/>
        </p:nvGraphicFramePr>
        <p:xfrm>
          <a:off x="377825" y="3505200"/>
          <a:ext cx="839152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5" imgW="4127500" imgH="1422400" progId="Equation.3">
                  <p:embed/>
                </p:oleObj>
              </mc:Choice>
              <mc:Fallback>
                <p:oleObj name="Equation" r:id="rId5" imgW="4127500" imgH="142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505200"/>
                        <a:ext cx="8391525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2663825" y="23034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2537" name="Text Box 18"/>
          <p:cNvSpPr txBox="1">
            <a:spLocks noChangeArrowheads="1"/>
          </p:cNvSpPr>
          <p:nvPr/>
        </p:nvSpPr>
        <p:spPr bwMode="auto">
          <a:xfrm>
            <a:off x="2311400" y="19446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dI/dt</a:t>
            </a:r>
          </a:p>
        </p:txBody>
      </p:sp>
      <p:sp>
        <p:nvSpPr>
          <p:cNvPr id="22538" name="Text Box 21"/>
          <p:cNvSpPr txBox="1">
            <a:spLocks noChangeArrowheads="1"/>
          </p:cNvSpPr>
          <p:nvPr/>
        </p:nvSpPr>
        <p:spPr bwMode="auto">
          <a:xfrm>
            <a:off x="1600200" y="1295400"/>
            <a:ext cx="1336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Power supply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Same dI/dt</a:t>
            </a:r>
          </a:p>
        </p:txBody>
      </p:sp>
      <p:grpSp>
        <p:nvGrpSpPr>
          <p:cNvPr id="22539" name="Group 40"/>
          <p:cNvGrpSpPr>
            <a:grpSpLocks/>
          </p:cNvGrpSpPr>
          <p:nvPr/>
        </p:nvGrpSpPr>
        <p:grpSpPr bwMode="auto">
          <a:xfrm>
            <a:off x="381000" y="1600200"/>
            <a:ext cx="2444750" cy="1549400"/>
            <a:chOff x="240" y="1008"/>
            <a:chExt cx="1540" cy="976"/>
          </a:xfrm>
        </p:grpSpPr>
        <p:sp>
          <p:nvSpPr>
            <p:cNvPr id="22542" name="Line 9"/>
            <p:cNvSpPr>
              <a:spLocks noChangeShapeType="1"/>
            </p:cNvSpPr>
            <p:nvPr/>
          </p:nvSpPr>
          <p:spPr bwMode="auto">
            <a:xfrm>
              <a:off x="1049" y="1282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10"/>
            <p:cNvSpPr>
              <a:spLocks/>
            </p:cNvSpPr>
            <p:nvPr/>
          </p:nvSpPr>
          <p:spPr bwMode="auto">
            <a:xfrm>
              <a:off x="1049" y="1282"/>
              <a:ext cx="228" cy="302"/>
            </a:xfrm>
            <a:custGeom>
              <a:avLst/>
              <a:gdLst>
                <a:gd name="T0" fmla="*/ 0 w 344"/>
                <a:gd name="T1" fmla="*/ 0 h 384"/>
                <a:gd name="T2" fmla="*/ 13 w 344"/>
                <a:gd name="T3" fmla="*/ 9 h 384"/>
                <a:gd name="T4" fmla="*/ 19 w 344"/>
                <a:gd name="T5" fmla="*/ 36 h 384"/>
                <a:gd name="T6" fmla="*/ 17 w 344"/>
                <a:gd name="T7" fmla="*/ 62 h 384"/>
                <a:gd name="T8" fmla="*/ 0 w 344"/>
                <a:gd name="T9" fmla="*/ 72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" h="384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28" y="144"/>
                    <a:pt x="336" y="192"/>
                  </a:cubicBezTo>
                  <a:cubicBezTo>
                    <a:pt x="344" y="240"/>
                    <a:pt x="344" y="304"/>
                    <a:pt x="288" y="336"/>
                  </a:cubicBezTo>
                  <a:cubicBezTo>
                    <a:pt x="232" y="368"/>
                    <a:pt x="116" y="376"/>
                    <a:pt x="0" y="3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1"/>
            <p:cNvSpPr>
              <a:spLocks noChangeShapeType="1"/>
            </p:cNvSpPr>
            <p:nvPr/>
          </p:nvSpPr>
          <p:spPr bwMode="auto">
            <a:xfrm>
              <a:off x="1303" y="143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2"/>
            <p:cNvSpPr>
              <a:spLocks noChangeShapeType="1"/>
            </p:cNvSpPr>
            <p:nvPr/>
          </p:nvSpPr>
          <p:spPr bwMode="auto">
            <a:xfrm>
              <a:off x="1621" y="143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3"/>
            <p:cNvSpPr>
              <a:spLocks noChangeShapeType="1"/>
            </p:cNvSpPr>
            <p:nvPr/>
          </p:nvSpPr>
          <p:spPr bwMode="auto">
            <a:xfrm>
              <a:off x="1558" y="1546"/>
              <a:ext cx="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4"/>
            <p:cNvSpPr>
              <a:spLocks noChangeShapeType="1"/>
            </p:cNvSpPr>
            <p:nvPr/>
          </p:nvSpPr>
          <p:spPr bwMode="auto">
            <a:xfrm>
              <a:off x="1558" y="1584"/>
              <a:ext cx="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5"/>
            <p:cNvSpPr>
              <a:spLocks noChangeShapeType="1"/>
            </p:cNvSpPr>
            <p:nvPr/>
          </p:nvSpPr>
          <p:spPr bwMode="auto">
            <a:xfrm>
              <a:off x="1621" y="1584"/>
              <a:ext cx="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6"/>
            <p:cNvSpPr>
              <a:spLocks noChangeShapeType="1"/>
            </p:cNvSpPr>
            <p:nvPr/>
          </p:nvSpPr>
          <p:spPr bwMode="auto">
            <a:xfrm>
              <a:off x="954" y="1734"/>
              <a:ext cx="8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19"/>
            <p:cNvSpPr>
              <a:spLocks noChangeShapeType="1"/>
            </p:cNvSpPr>
            <p:nvPr/>
          </p:nvSpPr>
          <p:spPr bwMode="auto">
            <a:xfrm>
              <a:off x="1113" y="1584"/>
              <a:ext cx="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960" y="1152"/>
              <a:ext cx="121" cy="130"/>
            </a:xfrm>
            <a:custGeom>
              <a:avLst/>
              <a:gdLst>
                <a:gd name="T0" fmla="*/ 0 w 480"/>
                <a:gd name="T1" fmla="*/ 0 h 144"/>
                <a:gd name="T2" fmla="*/ 0 w 480"/>
                <a:gd name="T3" fmla="*/ 0 h 144"/>
                <a:gd name="T4" fmla="*/ 0 w 480"/>
                <a:gd name="T5" fmla="*/ 7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144">
                  <a:moveTo>
                    <a:pt x="0" y="0"/>
                  </a:moveTo>
                  <a:lnTo>
                    <a:pt x="480" y="0"/>
                  </a:lnTo>
                  <a:lnTo>
                    <a:pt x="480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2"/>
            <p:cNvSpPr>
              <a:spLocks noChangeShapeType="1"/>
            </p:cNvSpPr>
            <p:nvPr/>
          </p:nvSpPr>
          <p:spPr bwMode="auto">
            <a:xfrm>
              <a:off x="240" y="1104"/>
              <a:ext cx="121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23"/>
            <p:cNvSpPr>
              <a:spLocks/>
            </p:cNvSpPr>
            <p:nvPr/>
          </p:nvSpPr>
          <p:spPr bwMode="auto">
            <a:xfrm>
              <a:off x="1430" y="1433"/>
              <a:ext cx="96" cy="301"/>
            </a:xfrm>
            <a:custGeom>
              <a:avLst/>
              <a:gdLst>
                <a:gd name="T0" fmla="*/ 6 w 144"/>
                <a:gd name="T1" fmla="*/ 0 h 384"/>
                <a:gd name="T2" fmla="*/ 6 w 144"/>
                <a:gd name="T3" fmla="*/ 17 h 384"/>
                <a:gd name="T4" fmla="*/ 0 w 144"/>
                <a:gd name="T5" fmla="*/ 27 h 384"/>
                <a:gd name="T6" fmla="*/ 9 w 144"/>
                <a:gd name="T7" fmla="*/ 27 h 384"/>
                <a:gd name="T8" fmla="*/ 0 w 144"/>
                <a:gd name="T9" fmla="*/ 34 h 384"/>
                <a:gd name="T10" fmla="*/ 9 w 144"/>
                <a:gd name="T11" fmla="*/ 34 h 384"/>
                <a:gd name="T12" fmla="*/ 0 w 144"/>
                <a:gd name="T13" fmla="*/ 44 h 384"/>
                <a:gd name="T14" fmla="*/ 6 w 144"/>
                <a:gd name="T15" fmla="*/ 44 h 384"/>
                <a:gd name="T16" fmla="*/ 6 w 144"/>
                <a:gd name="T17" fmla="*/ 7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384">
                  <a:moveTo>
                    <a:pt x="96" y="0"/>
                  </a:moveTo>
                  <a:lnTo>
                    <a:pt x="96" y="96"/>
                  </a:lnTo>
                  <a:lnTo>
                    <a:pt x="0" y="144"/>
                  </a:lnTo>
                  <a:lnTo>
                    <a:pt x="144" y="144"/>
                  </a:lnTo>
                  <a:lnTo>
                    <a:pt x="0" y="192"/>
                  </a:lnTo>
                  <a:lnTo>
                    <a:pt x="144" y="192"/>
                  </a:lnTo>
                  <a:lnTo>
                    <a:pt x="0" y="240"/>
                  </a:lnTo>
                  <a:lnTo>
                    <a:pt x="96" y="240"/>
                  </a:lnTo>
                  <a:lnTo>
                    <a:pt x="96" y="3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Text Box 24"/>
            <p:cNvSpPr txBox="1">
              <a:spLocks noChangeArrowheads="1"/>
            </p:cNvSpPr>
            <p:nvPr/>
          </p:nvSpPr>
          <p:spPr bwMode="auto">
            <a:xfrm>
              <a:off x="1259" y="147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/>
                <a:t>R</a:t>
              </a:r>
            </a:p>
          </p:txBody>
        </p:sp>
        <p:sp>
          <p:nvSpPr>
            <p:cNvPr id="22555" name="Line 25"/>
            <p:cNvSpPr>
              <a:spLocks noChangeShapeType="1"/>
            </p:cNvSpPr>
            <p:nvPr/>
          </p:nvSpPr>
          <p:spPr bwMode="auto">
            <a:xfrm>
              <a:off x="1462" y="1433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Oval 26"/>
            <p:cNvSpPr>
              <a:spLocks noChangeArrowheads="1"/>
            </p:cNvSpPr>
            <p:nvPr/>
          </p:nvSpPr>
          <p:spPr bwMode="auto">
            <a:xfrm>
              <a:off x="1272" y="1433"/>
              <a:ext cx="31" cy="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2557" name="Freeform 27"/>
            <p:cNvSpPr>
              <a:spLocks/>
            </p:cNvSpPr>
            <p:nvPr/>
          </p:nvSpPr>
          <p:spPr bwMode="auto">
            <a:xfrm>
              <a:off x="445" y="1357"/>
              <a:ext cx="445" cy="227"/>
            </a:xfrm>
            <a:custGeom>
              <a:avLst/>
              <a:gdLst>
                <a:gd name="T0" fmla="*/ 0 w 480"/>
                <a:gd name="T1" fmla="*/ 54 h 288"/>
                <a:gd name="T2" fmla="*/ 142 w 480"/>
                <a:gd name="T3" fmla="*/ 54 h 288"/>
                <a:gd name="T4" fmla="*/ 197 w 480"/>
                <a:gd name="T5" fmla="*/ 0 h 288"/>
                <a:gd name="T6" fmla="*/ 283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88">
                  <a:moveTo>
                    <a:pt x="0" y="288"/>
                  </a:moveTo>
                  <a:lnTo>
                    <a:pt x="240" y="288"/>
                  </a:lnTo>
                  <a:lnTo>
                    <a:pt x="336" y="0"/>
                  </a:lnTo>
                  <a:lnTo>
                    <a:pt x="48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28"/>
            <p:cNvSpPr>
              <a:spLocks noChangeShapeType="1"/>
            </p:cNvSpPr>
            <p:nvPr/>
          </p:nvSpPr>
          <p:spPr bwMode="auto">
            <a:xfrm>
              <a:off x="699" y="1546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29"/>
            <p:cNvSpPr>
              <a:spLocks noChangeShapeType="1"/>
            </p:cNvSpPr>
            <p:nvPr/>
          </p:nvSpPr>
          <p:spPr bwMode="auto">
            <a:xfrm>
              <a:off x="763" y="1395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30"/>
            <p:cNvSpPr>
              <a:spLocks noChangeShapeType="1"/>
            </p:cNvSpPr>
            <p:nvPr/>
          </p:nvSpPr>
          <p:spPr bwMode="auto">
            <a:xfrm>
              <a:off x="699" y="1621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Text Box 31"/>
            <p:cNvSpPr txBox="1">
              <a:spLocks noChangeArrowheads="1"/>
            </p:cNvSpPr>
            <p:nvPr/>
          </p:nvSpPr>
          <p:spPr bwMode="auto">
            <a:xfrm>
              <a:off x="661" y="1753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Tr</a:t>
              </a:r>
            </a:p>
          </p:txBody>
        </p:sp>
        <p:sp>
          <p:nvSpPr>
            <p:cNvPr id="22562" name="Line 32"/>
            <p:cNvSpPr>
              <a:spLocks noChangeShapeType="1"/>
            </p:cNvSpPr>
            <p:nvPr/>
          </p:nvSpPr>
          <p:spPr bwMode="auto">
            <a:xfrm>
              <a:off x="922" y="1395"/>
              <a:ext cx="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38"/>
            <p:cNvSpPr>
              <a:spLocks/>
            </p:cNvSpPr>
            <p:nvPr/>
          </p:nvSpPr>
          <p:spPr bwMode="auto">
            <a:xfrm>
              <a:off x="336" y="1008"/>
              <a:ext cx="672" cy="216"/>
            </a:xfrm>
            <a:custGeom>
              <a:avLst/>
              <a:gdLst>
                <a:gd name="T0" fmla="*/ 0 w 672"/>
                <a:gd name="T1" fmla="*/ 6 h 344"/>
                <a:gd name="T2" fmla="*/ 192 w 672"/>
                <a:gd name="T3" fmla="*/ 1 h 344"/>
                <a:gd name="T4" fmla="*/ 240 w 672"/>
                <a:gd name="T5" fmla="*/ 12 h 344"/>
                <a:gd name="T6" fmla="*/ 144 w 672"/>
                <a:gd name="T7" fmla="*/ 8 h 344"/>
                <a:gd name="T8" fmla="*/ 288 w 672"/>
                <a:gd name="T9" fmla="*/ 1 h 344"/>
                <a:gd name="T10" fmla="*/ 384 w 672"/>
                <a:gd name="T11" fmla="*/ 6 h 344"/>
                <a:gd name="T12" fmla="*/ 336 w 672"/>
                <a:gd name="T13" fmla="*/ 12 h 344"/>
                <a:gd name="T14" fmla="*/ 288 w 672"/>
                <a:gd name="T15" fmla="*/ 6 h 344"/>
                <a:gd name="T16" fmla="*/ 384 w 672"/>
                <a:gd name="T17" fmla="*/ 1 h 344"/>
                <a:gd name="T18" fmla="*/ 480 w 672"/>
                <a:gd name="T19" fmla="*/ 6 h 344"/>
                <a:gd name="T20" fmla="*/ 480 w 672"/>
                <a:gd name="T21" fmla="*/ 12 h 344"/>
                <a:gd name="T22" fmla="*/ 432 w 672"/>
                <a:gd name="T23" fmla="*/ 6 h 344"/>
                <a:gd name="T24" fmla="*/ 528 w 672"/>
                <a:gd name="T25" fmla="*/ 1 h 344"/>
                <a:gd name="T26" fmla="*/ 576 w 672"/>
                <a:gd name="T27" fmla="*/ 5 h 344"/>
                <a:gd name="T28" fmla="*/ 624 w 672"/>
                <a:gd name="T29" fmla="*/ 8 h 344"/>
                <a:gd name="T30" fmla="*/ 672 w 672"/>
                <a:gd name="T31" fmla="*/ 8 h 3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72" h="344">
                  <a:moveTo>
                    <a:pt x="0" y="168"/>
                  </a:moveTo>
                  <a:cubicBezTo>
                    <a:pt x="76" y="84"/>
                    <a:pt x="152" y="0"/>
                    <a:pt x="192" y="24"/>
                  </a:cubicBezTo>
                  <a:cubicBezTo>
                    <a:pt x="232" y="48"/>
                    <a:pt x="248" y="280"/>
                    <a:pt x="240" y="312"/>
                  </a:cubicBezTo>
                  <a:cubicBezTo>
                    <a:pt x="232" y="344"/>
                    <a:pt x="136" y="264"/>
                    <a:pt x="144" y="216"/>
                  </a:cubicBezTo>
                  <a:cubicBezTo>
                    <a:pt x="152" y="168"/>
                    <a:pt x="248" y="32"/>
                    <a:pt x="288" y="24"/>
                  </a:cubicBezTo>
                  <a:cubicBezTo>
                    <a:pt x="328" y="16"/>
                    <a:pt x="376" y="120"/>
                    <a:pt x="384" y="168"/>
                  </a:cubicBezTo>
                  <a:cubicBezTo>
                    <a:pt x="392" y="216"/>
                    <a:pt x="352" y="312"/>
                    <a:pt x="336" y="312"/>
                  </a:cubicBezTo>
                  <a:cubicBezTo>
                    <a:pt x="320" y="312"/>
                    <a:pt x="280" y="216"/>
                    <a:pt x="288" y="168"/>
                  </a:cubicBezTo>
                  <a:cubicBezTo>
                    <a:pt x="296" y="120"/>
                    <a:pt x="352" y="24"/>
                    <a:pt x="384" y="24"/>
                  </a:cubicBezTo>
                  <a:cubicBezTo>
                    <a:pt x="416" y="24"/>
                    <a:pt x="464" y="120"/>
                    <a:pt x="480" y="168"/>
                  </a:cubicBezTo>
                  <a:cubicBezTo>
                    <a:pt x="496" y="216"/>
                    <a:pt x="488" y="312"/>
                    <a:pt x="480" y="312"/>
                  </a:cubicBezTo>
                  <a:cubicBezTo>
                    <a:pt x="472" y="312"/>
                    <a:pt x="424" y="216"/>
                    <a:pt x="432" y="168"/>
                  </a:cubicBezTo>
                  <a:cubicBezTo>
                    <a:pt x="440" y="120"/>
                    <a:pt x="504" y="32"/>
                    <a:pt x="528" y="24"/>
                  </a:cubicBezTo>
                  <a:cubicBezTo>
                    <a:pt x="552" y="16"/>
                    <a:pt x="560" y="88"/>
                    <a:pt x="576" y="120"/>
                  </a:cubicBezTo>
                  <a:cubicBezTo>
                    <a:pt x="592" y="152"/>
                    <a:pt x="608" y="200"/>
                    <a:pt x="624" y="216"/>
                  </a:cubicBezTo>
                  <a:cubicBezTo>
                    <a:pt x="640" y="232"/>
                    <a:pt x="656" y="224"/>
                    <a:pt x="672" y="21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Text Box 39"/>
            <p:cNvSpPr txBox="1">
              <a:spLocks noChangeArrowheads="1"/>
            </p:cNvSpPr>
            <p:nvPr/>
          </p:nvSpPr>
          <p:spPr bwMode="auto">
            <a:xfrm>
              <a:off x="470" y="112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L</a:t>
              </a:r>
            </a:p>
          </p:txBody>
        </p:sp>
      </p:grpSp>
      <p:sp>
        <p:nvSpPr>
          <p:cNvPr id="22540" name="Line 41"/>
          <p:cNvSpPr>
            <a:spLocks noChangeShapeType="1"/>
          </p:cNvSpPr>
          <p:nvPr/>
        </p:nvSpPr>
        <p:spPr bwMode="auto">
          <a:xfrm>
            <a:off x="609600" y="144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42"/>
          <p:cNvSpPr txBox="1">
            <a:spLocks noChangeArrowheads="1"/>
          </p:cNvSpPr>
          <p:nvPr/>
        </p:nvSpPr>
        <p:spPr bwMode="auto">
          <a:xfrm>
            <a:off x="593725" y="1100138"/>
            <a:ext cx="569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ym typeface="Symbol" pitchFamily="18" charset="2"/>
              </a:rPr>
              <a:t></a:t>
            </a:r>
            <a:r>
              <a:rPr lang="en-US" altLang="en-US" sz="1800"/>
              <a:t>V</a:t>
            </a:r>
            <a:r>
              <a:rPr lang="en-US" altLang="en-US" sz="1800" baseline="-25000"/>
              <a:t>L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 2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  </a:t>
            </a:r>
          </a:p>
        </p:txBody>
      </p:sp>
      <p:graphicFrame>
        <p:nvGraphicFramePr>
          <p:cNvPr id="2355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2600" y="1371600"/>
          <a:ext cx="5335588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Equation" r:id="rId3" imgW="3289300" imgH="1168400" progId="Equation.3">
                  <p:embed/>
                </p:oleObj>
              </mc:Choice>
              <mc:Fallback>
                <p:oleObj name="Equation" r:id="rId3" imgW="3289300" imgH="116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5335588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35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46D137-3D24-497E-85F7-32A4CA76B73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 smtClean="0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2895600" y="48006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5V step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5105400" y="52578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1ns</a:t>
            </a:r>
          </a:p>
        </p:txBody>
      </p:sp>
      <p:sp>
        <p:nvSpPr>
          <p:cNvPr id="23561" name="Line 42"/>
          <p:cNvSpPr>
            <a:spLocks noChangeShapeType="1"/>
          </p:cNvSpPr>
          <p:nvPr/>
        </p:nvSpPr>
        <p:spPr bwMode="auto">
          <a:xfrm>
            <a:off x="35814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2" name="Group 73"/>
          <p:cNvGrpSpPr>
            <a:grpSpLocks/>
          </p:cNvGrpSpPr>
          <p:nvPr/>
        </p:nvGrpSpPr>
        <p:grpSpPr bwMode="auto">
          <a:xfrm>
            <a:off x="3400425" y="3276600"/>
            <a:ext cx="4905375" cy="2538413"/>
            <a:chOff x="2142" y="2064"/>
            <a:chExt cx="3090" cy="1599"/>
          </a:xfrm>
        </p:grpSpPr>
        <p:sp>
          <p:nvSpPr>
            <p:cNvPr id="23563" name="AutoShape 44"/>
            <p:cNvSpPr>
              <a:spLocks noChangeAspect="1" noChangeArrowheads="1"/>
            </p:cNvSpPr>
            <p:nvPr/>
          </p:nvSpPr>
          <p:spPr bwMode="auto">
            <a:xfrm>
              <a:off x="2208" y="2111"/>
              <a:ext cx="3024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3564" name="Text Box 45"/>
            <p:cNvSpPr txBox="1">
              <a:spLocks noChangeArrowheads="1"/>
            </p:cNvSpPr>
            <p:nvPr/>
          </p:nvSpPr>
          <p:spPr bwMode="auto">
            <a:xfrm>
              <a:off x="3515" y="211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3565" name="Line 46"/>
            <p:cNvSpPr>
              <a:spLocks noChangeShapeType="1"/>
            </p:cNvSpPr>
            <p:nvPr/>
          </p:nvSpPr>
          <p:spPr bwMode="auto">
            <a:xfrm>
              <a:off x="3710" y="2749"/>
              <a:ext cx="0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47"/>
            <p:cNvSpPr>
              <a:spLocks/>
            </p:cNvSpPr>
            <p:nvPr/>
          </p:nvSpPr>
          <p:spPr bwMode="auto">
            <a:xfrm>
              <a:off x="3710" y="2749"/>
              <a:ext cx="424" cy="342"/>
            </a:xfrm>
            <a:custGeom>
              <a:avLst/>
              <a:gdLst>
                <a:gd name="T0" fmla="*/ 0 w 344"/>
                <a:gd name="T1" fmla="*/ 0 h 384"/>
                <a:gd name="T2" fmla="*/ 1039 w 344"/>
                <a:gd name="T3" fmla="*/ 21 h 384"/>
                <a:gd name="T4" fmla="*/ 1451 w 344"/>
                <a:gd name="T5" fmla="*/ 85 h 384"/>
                <a:gd name="T6" fmla="*/ 1247 w 344"/>
                <a:gd name="T7" fmla="*/ 149 h 384"/>
                <a:gd name="T8" fmla="*/ 0 w 344"/>
                <a:gd name="T9" fmla="*/ 171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" h="384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28" y="144"/>
                    <a:pt x="336" y="192"/>
                  </a:cubicBezTo>
                  <a:cubicBezTo>
                    <a:pt x="344" y="240"/>
                    <a:pt x="344" y="304"/>
                    <a:pt x="288" y="336"/>
                  </a:cubicBezTo>
                  <a:cubicBezTo>
                    <a:pt x="232" y="368"/>
                    <a:pt x="116" y="376"/>
                    <a:pt x="0" y="38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48"/>
            <p:cNvSpPr>
              <a:spLocks noChangeShapeType="1"/>
            </p:cNvSpPr>
            <p:nvPr/>
          </p:nvSpPr>
          <p:spPr bwMode="auto">
            <a:xfrm>
              <a:off x="4182" y="2920"/>
              <a:ext cx="2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49"/>
            <p:cNvSpPr>
              <a:spLocks noChangeShapeType="1"/>
            </p:cNvSpPr>
            <p:nvPr/>
          </p:nvSpPr>
          <p:spPr bwMode="auto">
            <a:xfrm>
              <a:off x="4773" y="2920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50"/>
            <p:cNvSpPr>
              <a:spLocks noChangeShapeType="1"/>
            </p:cNvSpPr>
            <p:nvPr/>
          </p:nvSpPr>
          <p:spPr bwMode="auto">
            <a:xfrm>
              <a:off x="4656" y="3048"/>
              <a:ext cx="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51"/>
            <p:cNvSpPr>
              <a:spLocks noChangeShapeType="1"/>
            </p:cNvSpPr>
            <p:nvPr/>
          </p:nvSpPr>
          <p:spPr bwMode="auto">
            <a:xfrm>
              <a:off x="4656" y="3091"/>
              <a:ext cx="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52"/>
            <p:cNvSpPr>
              <a:spLocks noChangeShapeType="1"/>
            </p:cNvSpPr>
            <p:nvPr/>
          </p:nvSpPr>
          <p:spPr bwMode="auto">
            <a:xfrm>
              <a:off x="4773" y="3091"/>
              <a:ext cx="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53"/>
            <p:cNvSpPr>
              <a:spLocks noChangeShapeType="1"/>
            </p:cNvSpPr>
            <p:nvPr/>
          </p:nvSpPr>
          <p:spPr bwMode="auto">
            <a:xfrm>
              <a:off x="3534" y="3261"/>
              <a:ext cx="15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54"/>
            <p:cNvSpPr>
              <a:spLocks noChangeShapeType="1"/>
            </p:cNvSpPr>
            <p:nvPr/>
          </p:nvSpPr>
          <p:spPr bwMode="auto">
            <a:xfrm>
              <a:off x="3829" y="3091"/>
              <a:ext cx="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55"/>
            <p:cNvSpPr>
              <a:spLocks/>
            </p:cNvSpPr>
            <p:nvPr/>
          </p:nvSpPr>
          <p:spPr bwMode="auto">
            <a:xfrm>
              <a:off x="4418" y="2920"/>
              <a:ext cx="178" cy="341"/>
            </a:xfrm>
            <a:custGeom>
              <a:avLst/>
              <a:gdLst>
                <a:gd name="T0" fmla="*/ 425 w 144"/>
                <a:gd name="T1" fmla="*/ 0 h 384"/>
                <a:gd name="T2" fmla="*/ 425 w 144"/>
                <a:gd name="T3" fmla="*/ 41 h 384"/>
                <a:gd name="T4" fmla="*/ 0 w 144"/>
                <a:gd name="T5" fmla="*/ 63 h 384"/>
                <a:gd name="T6" fmla="*/ 634 w 144"/>
                <a:gd name="T7" fmla="*/ 63 h 384"/>
                <a:gd name="T8" fmla="*/ 0 w 144"/>
                <a:gd name="T9" fmla="*/ 84 h 384"/>
                <a:gd name="T10" fmla="*/ 634 w 144"/>
                <a:gd name="T11" fmla="*/ 84 h 384"/>
                <a:gd name="T12" fmla="*/ 0 w 144"/>
                <a:gd name="T13" fmla="*/ 104 h 384"/>
                <a:gd name="T14" fmla="*/ 425 w 144"/>
                <a:gd name="T15" fmla="*/ 104 h 384"/>
                <a:gd name="T16" fmla="*/ 425 w 144"/>
                <a:gd name="T17" fmla="*/ 167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384">
                  <a:moveTo>
                    <a:pt x="96" y="0"/>
                  </a:moveTo>
                  <a:lnTo>
                    <a:pt x="96" y="96"/>
                  </a:lnTo>
                  <a:lnTo>
                    <a:pt x="0" y="144"/>
                  </a:lnTo>
                  <a:lnTo>
                    <a:pt x="144" y="144"/>
                  </a:lnTo>
                  <a:lnTo>
                    <a:pt x="0" y="192"/>
                  </a:lnTo>
                  <a:lnTo>
                    <a:pt x="144" y="192"/>
                  </a:lnTo>
                  <a:lnTo>
                    <a:pt x="0" y="240"/>
                  </a:lnTo>
                  <a:lnTo>
                    <a:pt x="96" y="240"/>
                  </a:lnTo>
                  <a:lnTo>
                    <a:pt x="96" y="38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Text Box 56"/>
            <p:cNvSpPr txBox="1">
              <a:spLocks noChangeArrowheads="1"/>
            </p:cNvSpPr>
            <p:nvPr/>
          </p:nvSpPr>
          <p:spPr bwMode="auto">
            <a:xfrm>
              <a:off x="4182" y="2964"/>
              <a:ext cx="40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</a:rPr>
                <a:t>R</a:t>
              </a:r>
              <a:endParaRPr lang="en-US" altLang="en-US" sz="1800"/>
            </a:p>
          </p:txBody>
        </p:sp>
        <p:sp>
          <p:nvSpPr>
            <p:cNvPr id="23576" name="Line 57"/>
            <p:cNvSpPr>
              <a:spLocks noChangeShapeType="1"/>
            </p:cNvSpPr>
            <p:nvPr/>
          </p:nvSpPr>
          <p:spPr bwMode="auto">
            <a:xfrm>
              <a:off x="4477" y="2920"/>
              <a:ext cx="4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Oval 58"/>
            <p:cNvSpPr>
              <a:spLocks noChangeArrowheads="1"/>
            </p:cNvSpPr>
            <p:nvPr/>
          </p:nvSpPr>
          <p:spPr bwMode="auto">
            <a:xfrm>
              <a:off x="4125" y="2920"/>
              <a:ext cx="57" cy="43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3578" name="Freeform 59"/>
            <p:cNvSpPr>
              <a:spLocks/>
            </p:cNvSpPr>
            <p:nvPr/>
          </p:nvSpPr>
          <p:spPr bwMode="auto">
            <a:xfrm>
              <a:off x="2589" y="2834"/>
              <a:ext cx="826" cy="257"/>
            </a:xfrm>
            <a:custGeom>
              <a:avLst/>
              <a:gdLst>
                <a:gd name="T0" fmla="*/ 0 w 480"/>
                <a:gd name="T1" fmla="*/ 129 h 288"/>
                <a:gd name="T2" fmla="*/ 10731 w 480"/>
                <a:gd name="T3" fmla="*/ 129 h 288"/>
                <a:gd name="T4" fmla="*/ 15014 w 480"/>
                <a:gd name="T5" fmla="*/ 0 h 288"/>
                <a:gd name="T6" fmla="*/ 2144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88">
                  <a:moveTo>
                    <a:pt x="0" y="288"/>
                  </a:moveTo>
                  <a:lnTo>
                    <a:pt x="240" y="288"/>
                  </a:lnTo>
                  <a:lnTo>
                    <a:pt x="336" y="0"/>
                  </a:lnTo>
                  <a:lnTo>
                    <a:pt x="48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60"/>
            <p:cNvSpPr>
              <a:spLocks noChangeShapeType="1"/>
            </p:cNvSpPr>
            <p:nvPr/>
          </p:nvSpPr>
          <p:spPr bwMode="auto">
            <a:xfrm>
              <a:off x="3060" y="3048"/>
              <a:ext cx="0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61"/>
            <p:cNvSpPr>
              <a:spLocks noChangeShapeType="1"/>
            </p:cNvSpPr>
            <p:nvPr/>
          </p:nvSpPr>
          <p:spPr bwMode="auto">
            <a:xfrm>
              <a:off x="3179" y="2877"/>
              <a:ext cx="0" cy="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62"/>
            <p:cNvSpPr>
              <a:spLocks noChangeShapeType="1"/>
            </p:cNvSpPr>
            <p:nvPr/>
          </p:nvSpPr>
          <p:spPr bwMode="auto">
            <a:xfrm>
              <a:off x="3060" y="3134"/>
              <a:ext cx="1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Text Box 63"/>
            <p:cNvSpPr txBox="1">
              <a:spLocks noChangeArrowheads="1"/>
            </p:cNvSpPr>
            <p:nvPr/>
          </p:nvSpPr>
          <p:spPr bwMode="auto">
            <a:xfrm>
              <a:off x="2990" y="3283"/>
              <a:ext cx="48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</a:rPr>
                <a:t>Tr</a:t>
              </a:r>
              <a:endParaRPr lang="en-US" altLang="en-US" sz="1800"/>
            </a:p>
          </p:txBody>
        </p:sp>
        <p:sp>
          <p:nvSpPr>
            <p:cNvPr id="23583" name="Line 64"/>
            <p:cNvSpPr>
              <a:spLocks noChangeShapeType="1"/>
            </p:cNvSpPr>
            <p:nvPr/>
          </p:nvSpPr>
          <p:spPr bwMode="auto">
            <a:xfrm>
              <a:off x="3475" y="2877"/>
              <a:ext cx="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Text Box 65"/>
            <p:cNvSpPr txBox="1">
              <a:spLocks noChangeArrowheads="1"/>
            </p:cNvSpPr>
            <p:nvPr/>
          </p:nvSpPr>
          <p:spPr bwMode="auto">
            <a:xfrm>
              <a:off x="3216" y="2591"/>
              <a:ext cx="36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</a:rPr>
                <a:t>L</a:t>
              </a:r>
              <a:endParaRPr lang="en-US" altLang="en-US" sz="1800"/>
            </a:p>
          </p:txBody>
        </p:sp>
        <p:sp>
          <p:nvSpPr>
            <p:cNvPr id="23585" name="Line 66"/>
            <p:cNvSpPr>
              <a:spLocks noChangeShapeType="1"/>
            </p:cNvSpPr>
            <p:nvPr/>
          </p:nvSpPr>
          <p:spPr bwMode="auto">
            <a:xfrm flipV="1">
              <a:off x="3107" y="2356"/>
              <a:ext cx="40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Text Box 67"/>
            <p:cNvSpPr txBox="1">
              <a:spLocks noChangeArrowheads="1"/>
            </p:cNvSpPr>
            <p:nvPr/>
          </p:nvSpPr>
          <p:spPr bwMode="auto">
            <a:xfrm>
              <a:off x="3107" y="2064"/>
              <a:ext cx="4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sym typeface="Symbol" pitchFamily="18" charset="2"/>
                </a:rPr>
                <a:t></a:t>
              </a:r>
              <a:r>
                <a:rPr lang="en-US" altLang="zh-TW" sz="1800">
                  <a:solidFill>
                    <a:srgbClr val="000000"/>
                  </a:solidFill>
                </a:rPr>
                <a:t>V</a:t>
              </a:r>
              <a:r>
                <a:rPr lang="en-US" altLang="zh-TW" sz="1800" baseline="-25000">
                  <a:solidFill>
                    <a:srgbClr val="000000"/>
                  </a:solidFill>
                </a:rPr>
                <a:t>L</a:t>
              </a:r>
              <a:endParaRPr lang="en-US" altLang="en-US" sz="1800"/>
            </a:p>
          </p:txBody>
        </p:sp>
        <p:sp>
          <p:nvSpPr>
            <p:cNvPr id="23587" name="Text Box 68"/>
            <p:cNvSpPr txBox="1">
              <a:spLocks noChangeArrowheads="1"/>
            </p:cNvSpPr>
            <p:nvPr/>
          </p:nvSpPr>
          <p:spPr bwMode="auto">
            <a:xfrm>
              <a:off x="2142" y="2180"/>
              <a:ext cx="72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 b="0" dirty="0">
                  <a:latin typeface="Times New Roman" pitchFamily="18" charset="0"/>
                </a:rPr>
                <a:t>Power supply V</a:t>
              </a:r>
              <a:endParaRPr lang="en-US" altLang="en-US" sz="1800" dirty="0"/>
            </a:p>
          </p:txBody>
        </p:sp>
        <p:sp>
          <p:nvSpPr>
            <p:cNvPr id="23588" name="Text Box 69"/>
            <p:cNvSpPr txBox="1">
              <a:spLocks noChangeArrowheads="1"/>
            </p:cNvSpPr>
            <p:nvPr/>
          </p:nvSpPr>
          <p:spPr bwMode="auto">
            <a:xfrm>
              <a:off x="4823" y="2928"/>
              <a:ext cx="40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</a:rPr>
                <a:t> C</a:t>
              </a:r>
              <a:endParaRPr lang="en-US" altLang="en-US" sz="1800"/>
            </a:p>
          </p:txBody>
        </p:sp>
        <p:sp>
          <p:nvSpPr>
            <p:cNvPr id="23589" name="Line 70"/>
            <p:cNvSpPr>
              <a:spLocks noChangeShapeType="1"/>
            </p:cNvSpPr>
            <p:nvPr/>
          </p:nvSpPr>
          <p:spPr bwMode="auto">
            <a:xfrm flipH="1">
              <a:off x="2535" y="2601"/>
              <a:ext cx="6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71"/>
            <p:cNvSpPr>
              <a:spLocks/>
            </p:cNvSpPr>
            <p:nvPr/>
          </p:nvSpPr>
          <p:spPr bwMode="auto">
            <a:xfrm>
              <a:off x="3188" y="2520"/>
              <a:ext cx="406" cy="122"/>
            </a:xfrm>
            <a:custGeom>
              <a:avLst/>
              <a:gdLst>
                <a:gd name="T0" fmla="*/ 0 w 900"/>
                <a:gd name="T1" fmla="*/ 0 h 630"/>
                <a:gd name="T2" fmla="*/ 1 w 900"/>
                <a:gd name="T3" fmla="*/ 0 h 630"/>
                <a:gd name="T4" fmla="*/ 1 w 900"/>
                <a:gd name="T5" fmla="*/ 0 h 630"/>
                <a:gd name="T6" fmla="*/ 1 w 900"/>
                <a:gd name="T7" fmla="*/ 0 h 630"/>
                <a:gd name="T8" fmla="*/ 1 w 900"/>
                <a:gd name="T9" fmla="*/ 0 h 630"/>
                <a:gd name="T10" fmla="*/ 2 w 900"/>
                <a:gd name="T11" fmla="*/ 0 h 630"/>
                <a:gd name="T12" fmla="*/ 1 w 900"/>
                <a:gd name="T13" fmla="*/ 0 h 630"/>
                <a:gd name="T14" fmla="*/ 2 w 900"/>
                <a:gd name="T15" fmla="*/ 0 h 630"/>
                <a:gd name="T16" fmla="*/ 3 w 900"/>
                <a:gd name="T17" fmla="*/ 0 h 630"/>
                <a:gd name="T18" fmla="*/ 2 w 900"/>
                <a:gd name="T19" fmla="*/ 0 h 630"/>
                <a:gd name="T20" fmla="*/ 3 w 900"/>
                <a:gd name="T21" fmla="*/ 0 h 630"/>
                <a:gd name="T22" fmla="*/ 4 w 900"/>
                <a:gd name="T23" fmla="*/ 0 h 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0" h="630">
                  <a:moveTo>
                    <a:pt x="0" y="390"/>
                  </a:moveTo>
                  <a:cubicBezTo>
                    <a:pt x="60" y="195"/>
                    <a:pt x="120" y="0"/>
                    <a:pt x="180" y="30"/>
                  </a:cubicBezTo>
                  <a:cubicBezTo>
                    <a:pt x="240" y="60"/>
                    <a:pt x="360" y="510"/>
                    <a:pt x="360" y="570"/>
                  </a:cubicBezTo>
                  <a:cubicBezTo>
                    <a:pt x="360" y="630"/>
                    <a:pt x="180" y="480"/>
                    <a:pt x="180" y="390"/>
                  </a:cubicBezTo>
                  <a:cubicBezTo>
                    <a:pt x="180" y="300"/>
                    <a:pt x="300" y="0"/>
                    <a:pt x="360" y="30"/>
                  </a:cubicBezTo>
                  <a:cubicBezTo>
                    <a:pt x="420" y="60"/>
                    <a:pt x="540" y="510"/>
                    <a:pt x="540" y="570"/>
                  </a:cubicBezTo>
                  <a:cubicBezTo>
                    <a:pt x="540" y="630"/>
                    <a:pt x="360" y="480"/>
                    <a:pt x="360" y="390"/>
                  </a:cubicBezTo>
                  <a:cubicBezTo>
                    <a:pt x="360" y="300"/>
                    <a:pt x="480" y="0"/>
                    <a:pt x="540" y="30"/>
                  </a:cubicBezTo>
                  <a:cubicBezTo>
                    <a:pt x="600" y="60"/>
                    <a:pt x="720" y="510"/>
                    <a:pt x="720" y="570"/>
                  </a:cubicBezTo>
                  <a:cubicBezTo>
                    <a:pt x="720" y="630"/>
                    <a:pt x="540" y="480"/>
                    <a:pt x="540" y="390"/>
                  </a:cubicBezTo>
                  <a:cubicBezTo>
                    <a:pt x="540" y="300"/>
                    <a:pt x="660" y="30"/>
                    <a:pt x="720" y="30"/>
                  </a:cubicBezTo>
                  <a:cubicBezTo>
                    <a:pt x="780" y="30"/>
                    <a:pt x="840" y="210"/>
                    <a:pt x="900" y="3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72"/>
            <p:cNvSpPr>
              <a:spLocks/>
            </p:cNvSpPr>
            <p:nvPr/>
          </p:nvSpPr>
          <p:spPr bwMode="auto">
            <a:xfrm>
              <a:off x="3597" y="2601"/>
              <a:ext cx="245" cy="164"/>
            </a:xfrm>
            <a:custGeom>
              <a:avLst/>
              <a:gdLst>
                <a:gd name="T0" fmla="*/ 0 w 540"/>
                <a:gd name="T1" fmla="*/ 0 h 360"/>
                <a:gd name="T2" fmla="*/ 2 w 540"/>
                <a:gd name="T3" fmla="*/ 0 h 360"/>
                <a:gd name="T4" fmla="*/ 2 w 540"/>
                <a:gd name="T5" fmla="*/ 1 h 3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0" h="360">
                  <a:moveTo>
                    <a:pt x="0" y="0"/>
                  </a:moveTo>
                  <a:lnTo>
                    <a:pt x="540" y="0"/>
                  </a:lnTo>
                  <a:lnTo>
                    <a:pt x="540" y="3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 2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systems</a:t>
            </a:r>
          </a:p>
        </p:txBody>
      </p:sp>
      <p:sp>
        <p:nvSpPr>
          <p:cNvPr id="2457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4579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F4161F-8480-4CC5-B734-ABD2AC65EC34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Power system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Fixed and variable power supply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use 78xx chip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Use power transistor 3055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Use of opto-coupler  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Use capacitors to stabilize power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E31541-302C-4920-A508-91EC09DF208C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Fixed and variable Power supply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342188" cy="4530725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ea typeface="新細明體" charset="-120"/>
              </a:rPr>
              <a:t>Use power supply chips 78xx</a:t>
            </a:r>
          </a:p>
          <a:p>
            <a:pPr lvl="1" eaLnBrk="1" hangingPunct="1"/>
            <a:r>
              <a:rPr lang="en-US" altLang="zh-TW" sz="2000" smtClean="0">
                <a:ea typeface="新細明體" charset="-120"/>
              </a:rPr>
              <a:t>E.g. 7805 for supper isolation to reduce interference</a:t>
            </a:r>
          </a:p>
          <a:p>
            <a:pPr eaLnBrk="1" hangingPunct="1"/>
            <a:endParaRPr lang="en-US" altLang="zh-TW" sz="2400" smtClean="0">
              <a:ea typeface="新細明體" charset="-120"/>
            </a:endParaRPr>
          </a:p>
          <a:p>
            <a:pPr eaLnBrk="1" hangingPunct="1"/>
            <a:endParaRPr lang="en-US" altLang="zh-TW" smtClean="0">
              <a:ea typeface="新細明體" charset="-120"/>
            </a:endParaRPr>
          </a:p>
          <a:p>
            <a:pPr eaLnBrk="1" hangingPunct="1"/>
            <a:endParaRPr lang="en-US" altLang="zh-TW" sz="2400" smtClean="0">
              <a:ea typeface="新細明體" charset="-120"/>
            </a:endParaRP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E.g. Variable power  supply design and usage, e.g. step down 5V --&gt; 3V.</a:t>
            </a:r>
            <a:endParaRPr lang="zh-TW" altLang="en-US" sz="2400" smtClean="0">
              <a:ea typeface="新細明體" charset="-120"/>
            </a:endParaRP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7CE372-9031-4564-8FC9-BDB08A811BE2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 smtClean="0"/>
          </a:p>
        </p:txBody>
      </p:sp>
      <p:grpSp>
        <p:nvGrpSpPr>
          <p:cNvPr id="26630" name="Group 47"/>
          <p:cNvGrpSpPr>
            <a:grpSpLocks/>
          </p:cNvGrpSpPr>
          <p:nvPr/>
        </p:nvGrpSpPr>
        <p:grpSpPr bwMode="auto">
          <a:xfrm>
            <a:off x="1981200" y="2514600"/>
            <a:ext cx="6572250" cy="1447800"/>
            <a:chOff x="336" y="1872"/>
            <a:chExt cx="4140" cy="912"/>
          </a:xfrm>
        </p:grpSpPr>
        <p:sp>
          <p:nvSpPr>
            <p:cNvPr id="26659" name="Line 6"/>
            <p:cNvSpPr>
              <a:spLocks noChangeShapeType="1"/>
            </p:cNvSpPr>
            <p:nvPr/>
          </p:nvSpPr>
          <p:spPr bwMode="auto">
            <a:xfrm>
              <a:off x="1680" y="24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60" name="Line 9"/>
            <p:cNvSpPr>
              <a:spLocks noChangeShapeType="1"/>
            </p:cNvSpPr>
            <p:nvPr/>
          </p:nvSpPr>
          <p:spPr bwMode="auto">
            <a:xfrm>
              <a:off x="720" y="259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1" name="Oval 13"/>
            <p:cNvSpPr>
              <a:spLocks noChangeArrowheads="1"/>
            </p:cNvSpPr>
            <p:nvPr/>
          </p:nvSpPr>
          <p:spPr bwMode="auto">
            <a:xfrm>
              <a:off x="1632" y="2544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6662" name="Line 18"/>
            <p:cNvSpPr>
              <a:spLocks noChangeShapeType="1"/>
            </p:cNvSpPr>
            <p:nvPr/>
          </p:nvSpPr>
          <p:spPr bwMode="auto">
            <a:xfrm>
              <a:off x="2544" y="23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6663" name="Group 46"/>
            <p:cNvGrpSpPr>
              <a:grpSpLocks/>
            </p:cNvGrpSpPr>
            <p:nvPr/>
          </p:nvGrpSpPr>
          <p:grpSpPr bwMode="auto">
            <a:xfrm>
              <a:off x="336" y="1872"/>
              <a:ext cx="4140" cy="672"/>
              <a:chOff x="1238" y="2160"/>
              <a:chExt cx="4140" cy="672"/>
            </a:xfrm>
          </p:grpSpPr>
          <p:sp>
            <p:nvSpPr>
              <p:cNvPr id="26664" name="Rectangle 4"/>
              <p:cNvSpPr>
                <a:spLocks noChangeArrowheads="1"/>
              </p:cNvSpPr>
              <p:nvPr/>
            </p:nvSpPr>
            <p:spPr bwMode="auto">
              <a:xfrm>
                <a:off x="2304" y="225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65" name="Line 5"/>
              <p:cNvSpPr>
                <a:spLocks noChangeShapeType="1"/>
              </p:cNvSpPr>
              <p:nvPr/>
            </p:nvSpPr>
            <p:spPr bwMode="auto">
              <a:xfrm>
                <a:off x="1584" y="24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6" name="Line 7"/>
              <p:cNvSpPr>
                <a:spLocks noChangeShapeType="1"/>
              </p:cNvSpPr>
              <p:nvPr/>
            </p:nvSpPr>
            <p:spPr bwMode="auto">
              <a:xfrm>
                <a:off x="2832" y="24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7" name="Text Box 8"/>
              <p:cNvSpPr txBox="1">
                <a:spLocks noChangeArrowheads="1"/>
              </p:cNvSpPr>
              <p:nvPr/>
            </p:nvSpPr>
            <p:spPr bwMode="auto">
              <a:xfrm>
                <a:off x="2342" y="2282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TW" altLang="en-US" sz="2400" b="0">
                    <a:latin typeface="Times New Roman" pitchFamily="18" charset="0"/>
                  </a:rPr>
                  <a:t>7805</a:t>
                </a:r>
              </a:p>
            </p:txBody>
          </p:sp>
          <p:sp>
            <p:nvSpPr>
              <p:cNvPr id="26668" name="Text Box 10"/>
              <p:cNvSpPr txBox="1">
                <a:spLocks noChangeArrowheads="1"/>
              </p:cNvSpPr>
              <p:nvPr/>
            </p:nvSpPr>
            <p:spPr bwMode="auto">
              <a:xfrm>
                <a:off x="2064" y="216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TW" altLang="en-US" sz="2400" b="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6669" name="Text Box 11"/>
              <p:cNvSpPr txBox="1">
                <a:spLocks noChangeArrowheads="1"/>
              </p:cNvSpPr>
              <p:nvPr/>
            </p:nvSpPr>
            <p:spPr bwMode="auto">
              <a:xfrm>
                <a:off x="2496" y="254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TW" altLang="en-US" sz="2400" b="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6670" name="Text Box 12"/>
              <p:cNvSpPr txBox="1">
                <a:spLocks noChangeArrowheads="1"/>
              </p:cNvSpPr>
              <p:nvPr/>
            </p:nvSpPr>
            <p:spPr bwMode="auto">
              <a:xfrm>
                <a:off x="2832" y="216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TW" altLang="en-US" sz="2400" b="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6671" name="Text Box 14"/>
              <p:cNvSpPr txBox="1">
                <a:spLocks noChangeArrowheads="1"/>
              </p:cNvSpPr>
              <p:nvPr/>
            </p:nvSpPr>
            <p:spPr bwMode="auto">
              <a:xfrm>
                <a:off x="1238" y="2426"/>
                <a:ext cx="10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TW" altLang="en-US" sz="2400" b="0">
                    <a:latin typeface="Times New Roman" pitchFamily="18" charset="0"/>
                  </a:rPr>
                  <a:t>7</a:t>
                </a:r>
                <a:r>
                  <a:rPr kumimoji="1" lang="en-US" altLang="zh-TW" sz="2400" b="0">
                    <a:latin typeface="Times New Roman" pitchFamily="18" charset="0"/>
                  </a:rPr>
                  <a:t>V or above</a:t>
                </a:r>
              </a:p>
            </p:txBody>
          </p:sp>
          <p:sp>
            <p:nvSpPr>
              <p:cNvPr id="26672" name="Line 15"/>
              <p:cNvSpPr>
                <a:spLocks noChangeShapeType="1"/>
              </p:cNvSpPr>
              <p:nvPr/>
            </p:nvSpPr>
            <p:spPr bwMode="auto">
              <a:xfrm>
                <a:off x="3456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3" name="Line 16"/>
              <p:cNvSpPr>
                <a:spLocks noChangeShapeType="1"/>
              </p:cNvSpPr>
              <p:nvPr/>
            </p:nvSpPr>
            <p:spPr bwMode="auto">
              <a:xfrm>
                <a:off x="3360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Line 17"/>
              <p:cNvSpPr>
                <a:spLocks noChangeShapeType="1"/>
              </p:cNvSpPr>
              <p:nvPr/>
            </p:nvSpPr>
            <p:spPr bwMode="auto">
              <a:xfrm>
                <a:off x="3360" y="26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5" name="Text Box 19"/>
              <p:cNvSpPr txBox="1">
                <a:spLocks noChangeArrowheads="1"/>
              </p:cNvSpPr>
              <p:nvPr/>
            </p:nvSpPr>
            <p:spPr bwMode="auto">
              <a:xfrm>
                <a:off x="2784" y="2448"/>
                <a:ext cx="6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TW" altLang="en-US" sz="2400" b="0">
                    <a:latin typeface="Times New Roman" pitchFamily="18" charset="0"/>
                  </a:rPr>
                  <a:t>200</a:t>
                </a:r>
                <a:r>
                  <a:rPr kumimoji="1" lang="en-US" altLang="zh-TW" sz="2400" b="0">
                    <a:latin typeface="Times New Roman" pitchFamily="18" charset="0"/>
                  </a:rPr>
                  <a:t>uF</a:t>
                </a:r>
              </a:p>
            </p:txBody>
          </p:sp>
          <p:sp>
            <p:nvSpPr>
              <p:cNvPr id="26676" name="Text Box 20"/>
              <p:cNvSpPr txBox="1">
                <a:spLocks noChangeArrowheads="1"/>
              </p:cNvSpPr>
              <p:nvPr/>
            </p:nvSpPr>
            <p:spPr bwMode="auto">
              <a:xfrm>
                <a:off x="3686" y="2234"/>
                <a:ext cx="1692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en-US" altLang="zh-TW" sz="2400" b="0">
                    <a:latin typeface="Times New Roman" pitchFamily="18" charset="0"/>
                  </a:rPr>
                  <a:t>Fixed at 5V, 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en-US" altLang="zh-TW" sz="2400" b="0">
                    <a:latin typeface="Times New Roman" pitchFamily="18" charset="0"/>
                  </a:rPr>
                  <a:t>current limit 500mA</a:t>
                </a:r>
              </a:p>
            </p:txBody>
          </p:sp>
        </p:grpSp>
      </p:grpSp>
      <p:sp>
        <p:nvSpPr>
          <p:cNvPr id="26631" name="Rectangle 43"/>
          <p:cNvSpPr>
            <a:spLocks noChangeArrowheads="1"/>
          </p:cNvSpPr>
          <p:nvPr/>
        </p:nvSpPr>
        <p:spPr bwMode="auto">
          <a:xfrm>
            <a:off x="4419600" y="1524000"/>
            <a:ext cx="461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0">
                <a:latin typeface="Times New Roman" pitchFamily="18" charset="0"/>
              </a:rPr>
              <a:t>http://eddie.dyec.com.tw/diy-demo/audio-diy/cd_dvd_modify/cd-100_2/cd100_2image/7805.jpg</a:t>
            </a:r>
          </a:p>
        </p:txBody>
      </p:sp>
      <p:sp>
        <p:nvSpPr>
          <p:cNvPr id="26632" name="Text Box 34"/>
          <p:cNvSpPr txBox="1">
            <a:spLocks noChangeArrowheads="1"/>
          </p:cNvSpPr>
          <p:nvPr/>
        </p:nvSpPr>
        <p:spPr bwMode="auto">
          <a:xfrm>
            <a:off x="5715000" y="5410200"/>
            <a:ext cx="3303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Output=V1[R2/(R1+R2)]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(0-5V)</a:t>
            </a:r>
          </a:p>
        </p:txBody>
      </p:sp>
      <p:pic>
        <p:nvPicPr>
          <p:cNvPr id="26633" name="Picture 51" descr="檢視完整大小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3620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Line 52"/>
          <p:cNvSpPr>
            <a:spLocks noChangeShapeType="1"/>
          </p:cNvSpPr>
          <p:nvPr/>
        </p:nvSpPr>
        <p:spPr bwMode="auto">
          <a:xfrm flipH="1">
            <a:off x="5486400" y="46482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5" name="Picture 54" descr="7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52600"/>
            <a:ext cx="136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Line 56"/>
          <p:cNvSpPr>
            <a:spLocks noChangeShapeType="1"/>
          </p:cNvSpPr>
          <p:nvPr/>
        </p:nvSpPr>
        <p:spPr bwMode="auto">
          <a:xfrm flipH="1">
            <a:off x="5029200" y="23622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7" name="Group 62"/>
          <p:cNvGrpSpPr>
            <a:grpSpLocks/>
          </p:cNvGrpSpPr>
          <p:nvPr/>
        </p:nvGrpSpPr>
        <p:grpSpPr bwMode="auto">
          <a:xfrm>
            <a:off x="990600" y="4953000"/>
            <a:ext cx="4800600" cy="1357313"/>
            <a:chOff x="624" y="3120"/>
            <a:chExt cx="3024" cy="855"/>
          </a:xfrm>
        </p:grpSpPr>
        <p:sp>
          <p:nvSpPr>
            <p:cNvPr id="26638" name="Freeform 21"/>
            <p:cNvSpPr>
              <a:spLocks/>
            </p:cNvSpPr>
            <p:nvPr/>
          </p:nvSpPr>
          <p:spPr bwMode="auto">
            <a:xfrm>
              <a:off x="1872" y="3312"/>
              <a:ext cx="816" cy="144"/>
            </a:xfrm>
            <a:custGeom>
              <a:avLst/>
              <a:gdLst>
                <a:gd name="T0" fmla="*/ 0 w 816"/>
                <a:gd name="T1" fmla="*/ 0 h 144"/>
                <a:gd name="T2" fmla="*/ 672 w 816"/>
                <a:gd name="T3" fmla="*/ 0 h 144"/>
                <a:gd name="T4" fmla="*/ 816 w 816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144">
                  <a:moveTo>
                    <a:pt x="0" y="0"/>
                  </a:moveTo>
                  <a:lnTo>
                    <a:pt x="672" y="0"/>
                  </a:lnTo>
                  <a:lnTo>
                    <a:pt x="816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39" name="Line 22"/>
            <p:cNvSpPr>
              <a:spLocks noChangeShapeType="1"/>
            </p:cNvSpPr>
            <p:nvPr/>
          </p:nvSpPr>
          <p:spPr bwMode="auto">
            <a:xfrm>
              <a:off x="2496" y="347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40" name="Line 23"/>
            <p:cNvSpPr>
              <a:spLocks noChangeShapeType="1"/>
            </p:cNvSpPr>
            <p:nvPr/>
          </p:nvSpPr>
          <p:spPr bwMode="auto">
            <a:xfrm>
              <a:off x="2736" y="3478"/>
              <a:ext cx="0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41" name="Line 24"/>
            <p:cNvSpPr>
              <a:spLocks noChangeShapeType="1"/>
            </p:cNvSpPr>
            <p:nvPr/>
          </p:nvSpPr>
          <p:spPr bwMode="auto">
            <a:xfrm>
              <a:off x="1872" y="379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42" name="Line 27"/>
            <p:cNvSpPr>
              <a:spLocks noChangeShapeType="1"/>
            </p:cNvSpPr>
            <p:nvPr/>
          </p:nvSpPr>
          <p:spPr bwMode="auto">
            <a:xfrm>
              <a:off x="2304" y="33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43" name="Text Box 30"/>
            <p:cNvSpPr txBox="1">
              <a:spLocks noChangeArrowheads="1"/>
            </p:cNvSpPr>
            <p:nvPr/>
          </p:nvSpPr>
          <p:spPr bwMode="auto">
            <a:xfrm>
              <a:off x="1920" y="3264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26644" name="Text Box 31"/>
            <p:cNvSpPr txBox="1">
              <a:spLocks noChangeArrowheads="1"/>
            </p:cNvSpPr>
            <p:nvPr/>
          </p:nvSpPr>
          <p:spPr bwMode="auto">
            <a:xfrm>
              <a:off x="1920" y="3504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R2</a:t>
              </a:r>
            </a:p>
          </p:txBody>
        </p:sp>
        <p:sp>
          <p:nvSpPr>
            <p:cNvPr id="26645" name="Line 32"/>
            <p:cNvSpPr>
              <a:spLocks noChangeShapeType="1"/>
            </p:cNvSpPr>
            <p:nvPr/>
          </p:nvSpPr>
          <p:spPr bwMode="auto">
            <a:xfrm flipV="1">
              <a:off x="2832" y="3382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46" name="Line 33"/>
            <p:cNvSpPr>
              <a:spLocks noChangeShapeType="1"/>
            </p:cNvSpPr>
            <p:nvPr/>
          </p:nvSpPr>
          <p:spPr bwMode="auto">
            <a:xfrm>
              <a:off x="2976" y="338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47" name="Text Box 35"/>
            <p:cNvSpPr txBox="1">
              <a:spLocks noChangeArrowheads="1"/>
            </p:cNvSpPr>
            <p:nvPr/>
          </p:nvSpPr>
          <p:spPr bwMode="auto">
            <a:xfrm>
              <a:off x="624" y="3264"/>
              <a:ext cx="109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Input power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V1(5V)</a:t>
              </a:r>
            </a:p>
          </p:txBody>
        </p:sp>
        <p:sp>
          <p:nvSpPr>
            <p:cNvPr id="26648" name="Text Box 36"/>
            <p:cNvSpPr txBox="1">
              <a:spLocks noChangeArrowheads="1"/>
            </p:cNvSpPr>
            <p:nvPr/>
          </p:nvSpPr>
          <p:spPr bwMode="auto">
            <a:xfrm>
              <a:off x="2678" y="3120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TIP3055</a:t>
              </a:r>
            </a:p>
          </p:txBody>
        </p:sp>
        <p:sp>
          <p:nvSpPr>
            <p:cNvPr id="26649" name="Line 37"/>
            <p:cNvSpPr>
              <a:spLocks noChangeShapeType="1"/>
            </p:cNvSpPr>
            <p:nvPr/>
          </p:nvSpPr>
          <p:spPr bwMode="auto">
            <a:xfrm flipV="1">
              <a:off x="1776" y="33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50" name="Line 38"/>
            <p:cNvSpPr>
              <a:spLocks noChangeShapeType="1"/>
            </p:cNvSpPr>
            <p:nvPr/>
          </p:nvSpPr>
          <p:spPr bwMode="auto">
            <a:xfrm flipV="1">
              <a:off x="3360" y="347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51" name="Line 39"/>
            <p:cNvSpPr>
              <a:spLocks noChangeShapeType="1"/>
            </p:cNvSpPr>
            <p:nvPr/>
          </p:nvSpPr>
          <p:spPr bwMode="auto">
            <a:xfrm>
              <a:off x="3168" y="338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52" name="Line 40"/>
            <p:cNvSpPr>
              <a:spLocks noChangeShapeType="1"/>
            </p:cNvSpPr>
            <p:nvPr/>
          </p:nvSpPr>
          <p:spPr bwMode="auto">
            <a:xfrm>
              <a:off x="3168" y="3574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53" name="Line 41"/>
            <p:cNvSpPr>
              <a:spLocks noChangeShapeType="1"/>
            </p:cNvSpPr>
            <p:nvPr/>
          </p:nvSpPr>
          <p:spPr bwMode="auto">
            <a:xfrm>
              <a:off x="3072" y="352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54" name="Line 42"/>
            <p:cNvSpPr>
              <a:spLocks noChangeShapeType="1"/>
            </p:cNvSpPr>
            <p:nvPr/>
          </p:nvSpPr>
          <p:spPr bwMode="auto">
            <a:xfrm>
              <a:off x="3072" y="357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Freeform 58"/>
            <p:cNvSpPr>
              <a:spLocks/>
            </p:cNvSpPr>
            <p:nvPr/>
          </p:nvSpPr>
          <p:spPr bwMode="auto">
            <a:xfrm>
              <a:off x="2256" y="3408"/>
              <a:ext cx="144" cy="384"/>
            </a:xfrm>
            <a:custGeom>
              <a:avLst/>
              <a:gdLst>
                <a:gd name="T0" fmla="*/ 48 w 144"/>
                <a:gd name="T1" fmla="*/ 0 h 384"/>
                <a:gd name="T2" fmla="*/ 144 w 144"/>
                <a:gd name="T3" fmla="*/ 0 h 384"/>
                <a:gd name="T4" fmla="*/ 0 w 144"/>
                <a:gd name="T5" fmla="*/ 48 h 384"/>
                <a:gd name="T6" fmla="*/ 144 w 144"/>
                <a:gd name="T7" fmla="*/ 48 h 384"/>
                <a:gd name="T8" fmla="*/ 0 w 144"/>
                <a:gd name="T9" fmla="*/ 96 h 384"/>
                <a:gd name="T10" fmla="*/ 144 w 144"/>
                <a:gd name="T11" fmla="*/ 96 h 384"/>
                <a:gd name="T12" fmla="*/ 0 w 144"/>
                <a:gd name="T13" fmla="*/ 144 h 384"/>
                <a:gd name="T14" fmla="*/ 144 w 144"/>
                <a:gd name="T15" fmla="*/ 144 h 384"/>
                <a:gd name="T16" fmla="*/ 0 w 144"/>
                <a:gd name="T17" fmla="*/ 192 h 384"/>
                <a:gd name="T18" fmla="*/ 144 w 144"/>
                <a:gd name="T19" fmla="*/ 192 h 384"/>
                <a:gd name="T20" fmla="*/ 0 w 144"/>
                <a:gd name="T21" fmla="*/ 240 h 384"/>
                <a:gd name="T22" fmla="*/ 48 w 144"/>
                <a:gd name="T23" fmla="*/ 240 h 384"/>
                <a:gd name="T24" fmla="*/ 48 w 144"/>
                <a:gd name="T25" fmla="*/ 384 h 3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384">
                  <a:moveTo>
                    <a:pt x="48" y="0"/>
                  </a:moveTo>
                  <a:lnTo>
                    <a:pt x="144" y="0"/>
                  </a:lnTo>
                  <a:lnTo>
                    <a:pt x="0" y="48"/>
                  </a:lnTo>
                  <a:lnTo>
                    <a:pt x="144" y="48"/>
                  </a:lnTo>
                  <a:lnTo>
                    <a:pt x="0" y="96"/>
                  </a:lnTo>
                  <a:lnTo>
                    <a:pt x="144" y="96"/>
                  </a:lnTo>
                  <a:lnTo>
                    <a:pt x="0" y="144"/>
                  </a:lnTo>
                  <a:lnTo>
                    <a:pt x="144" y="144"/>
                  </a:lnTo>
                  <a:lnTo>
                    <a:pt x="0" y="192"/>
                  </a:lnTo>
                  <a:lnTo>
                    <a:pt x="144" y="192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48" y="3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59"/>
            <p:cNvSpPr>
              <a:spLocks/>
            </p:cNvSpPr>
            <p:nvPr/>
          </p:nvSpPr>
          <p:spPr bwMode="auto">
            <a:xfrm>
              <a:off x="2400" y="3552"/>
              <a:ext cx="336" cy="48"/>
            </a:xfrm>
            <a:custGeom>
              <a:avLst/>
              <a:gdLst>
                <a:gd name="T0" fmla="*/ 336 w 336"/>
                <a:gd name="T1" fmla="*/ 48 h 48"/>
                <a:gd name="T2" fmla="*/ 144 w 336"/>
                <a:gd name="T3" fmla="*/ 48 h 48"/>
                <a:gd name="T4" fmla="*/ 144 w 336"/>
                <a:gd name="T5" fmla="*/ 0 h 48"/>
                <a:gd name="T6" fmla="*/ 0 w 336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48">
                  <a:moveTo>
                    <a:pt x="336" y="48"/>
                  </a:moveTo>
                  <a:lnTo>
                    <a:pt x="144" y="48"/>
                  </a:lnTo>
                  <a:lnTo>
                    <a:pt x="144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60"/>
            <p:cNvSpPr>
              <a:spLocks noChangeShapeType="1"/>
            </p:cNvSpPr>
            <p:nvPr/>
          </p:nvSpPr>
          <p:spPr bwMode="auto">
            <a:xfrm>
              <a:off x="2544" y="3312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Text Box 61"/>
            <p:cNvSpPr txBox="1">
              <a:spLocks noChangeArrowheads="1"/>
            </p:cNvSpPr>
            <p:nvPr/>
          </p:nvSpPr>
          <p:spPr bwMode="auto">
            <a:xfrm>
              <a:off x="2880" y="3744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100uF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exercise 3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400" smtClean="0"/>
              <a:t>If I have a power source 9 V and want to produce a power supply of 5V, R1=10K.</a:t>
            </a:r>
          </a:p>
          <a:p>
            <a:pPr eaLnBrk="1" hangingPunct="1"/>
            <a:r>
              <a:rPr lang="en-US" altLang="en-US" sz="2400" smtClean="0"/>
              <a:t>Suggest two methods to achieve this.</a:t>
            </a:r>
          </a:p>
          <a:p>
            <a:pPr eaLnBrk="1" hangingPunct="1"/>
            <a:r>
              <a:rPr lang="en-US" altLang="en-US" sz="2400" smtClean="0"/>
              <a:t>Answer:</a:t>
            </a:r>
            <a:r>
              <a:rPr lang="en-US" altLang="en-US" smtClean="0"/>
              <a:t> 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18B3F4-BAEF-4629-9857-592240D7A8EC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 smtClean="0"/>
          </a:p>
        </p:txBody>
      </p:sp>
      <p:grpSp>
        <p:nvGrpSpPr>
          <p:cNvPr id="27654" name="Group 27"/>
          <p:cNvGrpSpPr>
            <a:grpSpLocks/>
          </p:cNvGrpSpPr>
          <p:nvPr/>
        </p:nvGrpSpPr>
        <p:grpSpPr bwMode="auto">
          <a:xfrm>
            <a:off x="990600" y="1066800"/>
            <a:ext cx="7646988" cy="1889125"/>
            <a:chOff x="864" y="2736"/>
            <a:chExt cx="4817" cy="1190"/>
          </a:xfrm>
        </p:grpSpPr>
        <p:sp>
          <p:nvSpPr>
            <p:cNvPr id="27655" name="Freeform 28"/>
            <p:cNvSpPr>
              <a:spLocks/>
            </p:cNvSpPr>
            <p:nvPr/>
          </p:nvSpPr>
          <p:spPr bwMode="auto">
            <a:xfrm>
              <a:off x="1872" y="3334"/>
              <a:ext cx="816" cy="144"/>
            </a:xfrm>
            <a:custGeom>
              <a:avLst/>
              <a:gdLst>
                <a:gd name="T0" fmla="*/ 0 w 816"/>
                <a:gd name="T1" fmla="*/ 0 h 144"/>
                <a:gd name="T2" fmla="*/ 672 w 816"/>
                <a:gd name="T3" fmla="*/ 0 h 144"/>
                <a:gd name="T4" fmla="*/ 816 w 816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144">
                  <a:moveTo>
                    <a:pt x="0" y="0"/>
                  </a:moveTo>
                  <a:lnTo>
                    <a:pt x="672" y="0"/>
                  </a:lnTo>
                  <a:lnTo>
                    <a:pt x="816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56" name="Line 29"/>
            <p:cNvSpPr>
              <a:spLocks noChangeShapeType="1"/>
            </p:cNvSpPr>
            <p:nvPr/>
          </p:nvSpPr>
          <p:spPr bwMode="auto">
            <a:xfrm>
              <a:off x="2496" y="347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57" name="Line 30"/>
            <p:cNvSpPr>
              <a:spLocks noChangeShapeType="1"/>
            </p:cNvSpPr>
            <p:nvPr/>
          </p:nvSpPr>
          <p:spPr bwMode="auto">
            <a:xfrm>
              <a:off x="2736" y="347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58" name="Line 31"/>
            <p:cNvSpPr>
              <a:spLocks noChangeShapeType="1"/>
            </p:cNvSpPr>
            <p:nvPr/>
          </p:nvSpPr>
          <p:spPr bwMode="auto">
            <a:xfrm>
              <a:off x="1872" y="376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59" name="Rectangle 32"/>
            <p:cNvSpPr>
              <a:spLocks noChangeArrowheads="1"/>
            </p:cNvSpPr>
            <p:nvPr/>
          </p:nvSpPr>
          <p:spPr bwMode="auto">
            <a:xfrm>
              <a:off x="2688" y="362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660" name="Line 33"/>
            <p:cNvSpPr>
              <a:spLocks noChangeShapeType="1"/>
            </p:cNvSpPr>
            <p:nvPr/>
          </p:nvSpPr>
          <p:spPr bwMode="auto">
            <a:xfrm>
              <a:off x="2736" y="371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61" name="Line 34"/>
            <p:cNvSpPr>
              <a:spLocks noChangeShapeType="1"/>
            </p:cNvSpPr>
            <p:nvPr/>
          </p:nvSpPr>
          <p:spPr bwMode="auto">
            <a:xfrm>
              <a:off x="2304" y="333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62" name="Rectangle 35"/>
            <p:cNvSpPr>
              <a:spLocks noChangeArrowheads="1"/>
            </p:cNvSpPr>
            <p:nvPr/>
          </p:nvSpPr>
          <p:spPr bwMode="auto">
            <a:xfrm>
              <a:off x="2256" y="3430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663" name="Freeform 36"/>
            <p:cNvSpPr>
              <a:spLocks/>
            </p:cNvSpPr>
            <p:nvPr/>
          </p:nvSpPr>
          <p:spPr bwMode="auto">
            <a:xfrm>
              <a:off x="2304" y="3526"/>
              <a:ext cx="432" cy="48"/>
            </a:xfrm>
            <a:custGeom>
              <a:avLst/>
              <a:gdLst>
                <a:gd name="T0" fmla="*/ 0 w 432"/>
                <a:gd name="T1" fmla="*/ 0 h 48"/>
                <a:gd name="T2" fmla="*/ 0 w 432"/>
                <a:gd name="T3" fmla="*/ 48 h 48"/>
                <a:gd name="T4" fmla="*/ 432 w 432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48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64" name="Text Box 37"/>
            <p:cNvSpPr txBox="1">
              <a:spLocks noChangeArrowheads="1"/>
            </p:cNvSpPr>
            <p:nvPr/>
          </p:nvSpPr>
          <p:spPr bwMode="auto">
            <a:xfrm>
              <a:off x="1958" y="3264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27665" name="Text Box 38"/>
            <p:cNvSpPr txBox="1">
              <a:spLocks noChangeArrowheads="1"/>
            </p:cNvSpPr>
            <p:nvPr/>
          </p:nvSpPr>
          <p:spPr bwMode="auto">
            <a:xfrm>
              <a:off x="2150" y="3504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R2</a:t>
              </a:r>
            </a:p>
          </p:txBody>
        </p:sp>
        <p:sp>
          <p:nvSpPr>
            <p:cNvPr id="27666" name="Line 39"/>
            <p:cNvSpPr>
              <a:spLocks noChangeShapeType="1"/>
            </p:cNvSpPr>
            <p:nvPr/>
          </p:nvSpPr>
          <p:spPr bwMode="auto">
            <a:xfrm flipV="1">
              <a:off x="2832" y="338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67" name="Line 40"/>
            <p:cNvSpPr>
              <a:spLocks noChangeShapeType="1"/>
            </p:cNvSpPr>
            <p:nvPr/>
          </p:nvSpPr>
          <p:spPr bwMode="auto">
            <a:xfrm>
              <a:off x="2976" y="338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68" name="Text Box 41"/>
            <p:cNvSpPr txBox="1">
              <a:spLocks noChangeArrowheads="1"/>
            </p:cNvSpPr>
            <p:nvPr/>
          </p:nvSpPr>
          <p:spPr bwMode="auto">
            <a:xfrm>
              <a:off x="3600" y="3408"/>
              <a:ext cx="208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Output=V1[R2/(R1+R2)]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en-US" altLang="zh-TW" sz="2400" b="0">
                <a:latin typeface="Times New Roman" pitchFamily="18" charset="0"/>
              </a:endParaRPr>
            </a:p>
          </p:txBody>
        </p:sp>
        <p:sp>
          <p:nvSpPr>
            <p:cNvPr id="27669" name="Text Box 42"/>
            <p:cNvSpPr txBox="1">
              <a:spLocks noChangeArrowheads="1"/>
            </p:cNvSpPr>
            <p:nvPr/>
          </p:nvSpPr>
          <p:spPr bwMode="auto">
            <a:xfrm>
              <a:off x="864" y="3286"/>
              <a:ext cx="109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Input power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V1</a:t>
              </a:r>
            </a:p>
          </p:txBody>
        </p:sp>
        <p:sp>
          <p:nvSpPr>
            <p:cNvPr id="27670" name="Text Box 43"/>
            <p:cNvSpPr txBox="1">
              <a:spLocks noChangeArrowheads="1"/>
            </p:cNvSpPr>
            <p:nvPr/>
          </p:nvSpPr>
          <p:spPr bwMode="auto">
            <a:xfrm>
              <a:off x="2678" y="3120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b="0">
                  <a:latin typeface="Times New Roman" pitchFamily="18" charset="0"/>
                </a:rPr>
                <a:t>TIP3055</a:t>
              </a:r>
            </a:p>
          </p:txBody>
        </p:sp>
        <p:sp>
          <p:nvSpPr>
            <p:cNvPr id="27671" name="Line 44"/>
            <p:cNvSpPr>
              <a:spLocks noChangeShapeType="1"/>
            </p:cNvSpPr>
            <p:nvPr/>
          </p:nvSpPr>
          <p:spPr bwMode="auto">
            <a:xfrm flipV="1">
              <a:off x="1920" y="343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2" name="Line 45"/>
            <p:cNvSpPr>
              <a:spLocks noChangeShapeType="1"/>
            </p:cNvSpPr>
            <p:nvPr/>
          </p:nvSpPr>
          <p:spPr bwMode="auto">
            <a:xfrm flipV="1">
              <a:off x="3360" y="347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3" name="Line 46"/>
            <p:cNvSpPr>
              <a:spLocks noChangeShapeType="1"/>
            </p:cNvSpPr>
            <p:nvPr/>
          </p:nvSpPr>
          <p:spPr bwMode="auto">
            <a:xfrm>
              <a:off x="3168" y="338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74" name="Line 47"/>
            <p:cNvSpPr>
              <a:spLocks noChangeShapeType="1"/>
            </p:cNvSpPr>
            <p:nvPr/>
          </p:nvSpPr>
          <p:spPr bwMode="auto">
            <a:xfrm>
              <a:off x="3168" y="357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75" name="Line 48"/>
            <p:cNvSpPr>
              <a:spLocks noChangeShapeType="1"/>
            </p:cNvSpPr>
            <p:nvPr/>
          </p:nvSpPr>
          <p:spPr bwMode="auto">
            <a:xfrm>
              <a:off x="3072" y="352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76" name="Line 49"/>
            <p:cNvSpPr>
              <a:spLocks noChangeShapeType="1"/>
            </p:cNvSpPr>
            <p:nvPr/>
          </p:nvSpPr>
          <p:spPr bwMode="auto">
            <a:xfrm>
              <a:off x="3072" y="357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7677" name="Picture 50" descr="檢視完整大小圖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36"/>
              <a:ext cx="858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8" name="Line 51"/>
            <p:cNvSpPr>
              <a:spLocks noChangeShapeType="1"/>
            </p:cNvSpPr>
            <p:nvPr/>
          </p:nvSpPr>
          <p:spPr bwMode="auto">
            <a:xfrm flipH="1">
              <a:off x="3456" y="2928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>
                <a:ea typeface="新細明體" charset="-120"/>
              </a:rPr>
              <a:t>Example: Use of 7805 power stabilizer and opto isolator</a:t>
            </a:r>
          </a:p>
        </p:txBody>
      </p:sp>
      <p:sp>
        <p:nvSpPr>
          <p:cNvPr id="2867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 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13C74B-92BA-466D-9079-1E43C5528791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 smtClean="0"/>
          </a:p>
        </p:txBody>
      </p:sp>
      <p:sp>
        <p:nvSpPr>
          <p:cNvPr id="28678" name="Rectangle 1028"/>
          <p:cNvSpPr>
            <a:spLocks noChangeArrowheads="1"/>
          </p:cNvSpPr>
          <p:nvPr/>
        </p:nvSpPr>
        <p:spPr bwMode="auto">
          <a:xfrm>
            <a:off x="228600" y="1524000"/>
            <a:ext cx="277495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800" b="0">
                <a:latin typeface="Times New Roman" pitchFamily="18" charset="0"/>
              </a:rPr>
              <a:t>7.2</a:t>
            </a:r>
            <a:r>
              <a:rPr lang="en-US" altLang="zh-TW" sz="2800" b="0">
                <a:latin typeface="Times New Roman" pitchFamily="18" charset="0"/>
              </a:rPr>
              <a:t>V or above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0">
                <a:latin typeface="Times New Roman" pitchFamily="18" charset="0"/>
              </a:rPr>
              <a:t>Power supply</a:t>
            </a:r>
          </a:p>
        </p:txBody>
      </p:sp>
      <p:sp>
        <p:nvSpPr>
          <p:cNvPr id="28679" name="Rectangle 1029"/>
          <p:cNvSpPr>
            <a:spLocks noChangeArrowheads="1"/>
          </p:cNvSpPr>
          <p:nvPr/>
        </p:nvSpPr>
        <p:spPr bwMode="auto">
          <a:xfrm>
            <a:off x="3733800" y="1600200"/>
            <a:ext cx="823913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800" b="0">
                <a:latin typeface="Times New Roman" pitchFamily="18" charset="0"/>
              </a:rPr>
              <a:t>   </a:t>
            </a:r>
          </a:p>
        </p:txBody>
      </p:sp>
      <p:sp>
        <p:nvSpPr>
          <p:cNvPr id="28680" name="Rectangle 1030"/>
          <p:cNvSpPr>
            <a:spLocks noChangeArrowheads="1"/>
          </p:cNvSpPr>
          <p:nvPr/>
        </p:nvSpPr>
        <p:spPr bwMode="auto">
          <a:xfrm>
            <a:off x="3733800" y="2286000"/>
            <a:ext cx="823913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2800" b="0">
              <a:latin typeface="Times New Roman" pitchFamily="18" charset="0"/>
            </a:endParaRPr>
          </a:p>
        </p:txBody>
      </p:sp>
      <p:sp>
        <p:nvSpPr>
          <p:cNvPr id="28681" name="Line 1031"/>
          <p:cNvSpPr>
            <a:spLocks noChangeShapeType="1"/>
          </p:cNvSpPr>
          <p:nvPr/>
        </p:nvSpPr>
        <p:spPr bwMode="auto">
          <a:xfrm>
            <a:off x="2971800" y="1905000"/>
            <a:ext cx="7318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32"/>
          <p:cNvSpPr>
            <a:spLocks noChangeShapeType="1"/>
          </p:cNvSpPr>
          <p:nvPr/>
        </p:nvSpPr>
        <p:spPr bwMode="auto">
          <a:xfrm>
            <a:off x="2971800" y="2362200"/>
            <a:ext cx="7318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33"/>
          <p:cNvSpPr>
            <a:spLocks noChangeShapeType="1"/>
          </p:cNvSpPr>
          <p:nvPr/>
        </p:nvSpPr>
        <p:spPr bwMode="auto">
          <a:xfrm>
            <a:off x="4572000" y="1981200"/>
            <a:ext cx="733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034"/>
          <p:cNvSpPr>
            <a:spLocks noChangeShapeType="1"/>
          </p:cNvSpPr>
          <p:nvPr/>
        </p:nvSpPr>
        <p:spPr bwMode="auto">
          <a:xfrm>
            <a:off x="4572000" y="2590800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Rectangle 1035"/>
          <p:cNvSpPr>
            <a:spLocks noChangeArrowheads="1"/>
          </p:cNvSpPr>
          <p:nvPr/>
        </p:nvSpPr>
        <p:spPr bwMode="auto">
          <a:xfrm>
            <a:off x="5334000" y="1371600"/>
            <a:ext cx="1447800" cy="747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800" b="0">
                <a:latin typeface="Times New Roman" pitchFamily="18" charset="0"/>
              </a:rPr>
              <a:t>8031</a:t>
            </a:r>
          </a:p>
        </p:txBody>
      </p:sp>
      <p:sp>
        <p:nvSpPr>
          <p:cNvPr id="28686" name="Rectangle 1036"/>
          <p:cNvSpPr>
            <a:spLocks noChangeArrowheads="1"/>
          </p:cNvSpPr>
          <p:nvPr/>
        </p:nvSpPr>
        <p:spPr bwMode="auto">
          <a:xfrm>
            <a:off x="5287963" y="2286000"/>
            <a:ext cx="1189037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0">
                <a:latin typeface="Times New Roman" pitchFamily="18" charset="0"/>
              </a:rPr>
              <a:t>Xilinx</a:t>
            </a:r>
          </a:p>
        </p:txBody>
      </p:sp>
      <p:sp>
        <p:nvSpPr>
          <p:cNvPr id="28687" name="Rectangle 1037"/>
          <p:cNvSpPr>
            <a:spLocks noChangeArrowheads="1"/>
          </p:cNvSpPr>
          <p:nvPr/>
        </p:nvSpPr>
        <p:spPr bwMode="auto">
          <a:xfrm>
            <a:off x="1143000" y="4724400"/>
            <a:ext cx="1860550" cy="1520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800" b="0">
                <a:latin typeface="Times New Roman" pitchFamily="18" charset="0"/>
              </a:rPr>
              <a:t>3 </a:t>
            </a:r>
            <a:r>
              <a:rPr lang="en-US" altLang="zh-TW" sz="2800" b="0">
                <a:latin typeface="Times New Roman" pitchFamily="18" charset="0"/>
              </a:rPr>
              <a:t>Volts battery</a:t>
            </a:r>
          </a:p>
        </p:txBody>
      </p:sp>
      <p:sp>
        <p:nvSpPr>
          <p:cNvPr id="28688" name="Rectangle 1038"/>
          <p:cNvSpPr>
            <a:spLocks noChangeArrowheads="1"/>
          </p:cNvSpPr>
          <p:nvPr/>
        </p:nvSpPr>
        <p:spPr bwMode="auto">
          <a:xfrm>
            <a:off x="3352800" y="4724400"/>
            <a:ext cx="1281113" cy="1520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0">
                <a:latin typeface="Times New Roman" pitchFamily="18" charset="0"/>
              </a:rPr>
              <a:t>Current driver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0">
                <a:latin typeface="Times New Roman" pitchFamily="18" charset="0"/>
              </a:rPr>
              <a:t>circuit</a:t>
            </a:r>
          </a:p>
        </p:txBody>
      </p:sp>
      <p:sp>
        <p:nvSpPr>
          <p:cNvPr id="28689" name="Rectangle 1039"/>
          <p:cNvSpPr>
            <a:spLocks noChangeArrowheads="1"/>
          </p:cNvSpPr>
          <p:nvPr/>
        </p:nvSpPr>
        <p:spPr bwMode="auto">
          <a:xfrm>
            <a:off x="5334000" y="4724400"/>
            <a:ext cx="15240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0">
                <a:latin typeface="Times New Roman" pitchFamily="18" charset="0"/>
              </a:rPr>
              <a:t>Left/Right motors</a:t>
            </a:r>
          </a:p>
        </p:txBody>
      </p:sp>
      <p:sp>
        <p:nvSpPr>
          <p:cNvPr id="28690" name="Line 1040"/>
          <p:cNvSpPr>
            <a:spLocks noChangeShapeType="1"/>
          </p:cNvSpPr>
          <p:nvPr/>
        </p:nvSpPr>
        <p:spPr bwMode="auto">
          <a:xfrm>
            <a:off x="2971800" y="5029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041"/>
          <p:cNvSpPr>
            <a:spLocks noChangeShapeType="1"/>
          </p:cNvSpPr>
          <p:nvPr/>
        </p:nvSpPr>
        <p:spPr bwMode="auto">
          <a:xfrm>
            <a:off x="4648200" y="518160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Text Box 1042"/>
          <p:cNvSpPr txBox="1">
            <a:spLocks noChangeArrowheads="1"/>
          </p:cNvSpPr>
          <p:nvPr/>
        </p:nvSpPr>
        <p:spPr bwMode="auto">
          <a:xfrm>
            <a:off x="3717925" y="16414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TW" altLang="en-US" sz="2400" b="0">
                <a:latin typeface="Times New Roman" pitchFamily="18" charset="0"/>
              </a:rPr>
              <a:t>7805</a:t>
            </a:r>
          </a:p>
        </p:txBody>
      </p:sp>
      <p:sp>
        <p:nvSpPr>
          <p:cNvPr id="28693" name="Text Box 1043"/>
          <p:cNvSpPr txBox="1">
            <a:spLocks noChangeArrowheads="1"/>
          </p:cNvSpPr>
          <p:nvPr/>
        </p:nvSpPr>
        <p:spPr bwMode="auto">
          <a:xfrm>
            <a:off x="3717925" y="22510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TW" altLang="en-US" sz="2400" b="0">
                <a:latin typeface="Times New Roman" pitchFamily="18" charset="0"/>
              </a:rPr>
              <a:t>7805</a:t>
            </a:r>
          </a:p>
        </p:txBody>
      </p:sp>
      <p:sp>
        <p:nvSpPr>
          <p:cNvPr id="28694" name="Text Box 1045"/>
          <p:cNvSpPr txBox="1">
            <a:spLocks noChangeArrowheads="1"/>
          </p:cNvSpPr>
          <p:nvPr/>
        </p:nvSpPr>
        <p:spPr bwMode="auto">
          <a:xfrm>
            <a:off x="2209800" y="2590800"/>
            <a:ext cx="1233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Optical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Isolators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4N35</a:t>
            </a:r>
          </a:p>
        </p:txBody>
      </p:sp>
      <p:sp>
        <p:nvSpPr>
          <p:cNvPr id="28695" name="Line 1046"/>
          <p:cNvSpPr>
            <a:spLocks noChangeShapeType="1"/>
          </p:cNvSpPr>
          <p:nvPr/>
        </p:nvSpPr>
        <p:spPr bwMode="auto">
          <a:xfrm>
            <a:off x="40386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6" name="Line 1047"/>
          <p:cNvSpPr>
            <a:spLocks noChangeShapeType="1"/>
          </p:cNvSpPr>
          <p:nvPr/>
        </p:nvSpPr>
        <p:spPr bwMode="auto">
          <a:xfrm>
            <a:off x="381000" y="4267200"/>
            <a:ext cx="79248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7" name="Text Box 1048"/>
          <p:cNvSpPr txBox="1">
            <a:spLocks noChangeArrowheads="1"/>
          </p:cNvSpPr>
          <p:nvPr/>
        </p:nvSpPr>
        <p:spPr bwMode="auto">
          <a:xfrm>
            <a:off x="152400" y="3810000"/>
            <a:ext cx="262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Electrically Isolated</a:t>
            </a:r>
          </a:p>
        </p:txBody>
      </p:sp>
      <p:sp>
        <p:nvSpPr>
          <p:cNvPr id="28698" name="Text Box 1049"/>
          <p:cNvSpPr txBox="1">
            <a:spLocks noChangeArrowheads="1"/>
          </p:cNvSpPr>
          <p:nvPr/>
        </p:nvSpPr>
        <p:spPr bwMode="auto">
          <a:xfrm>
            <a:off x="7315200" y="3810000"/>
            <a:ext cx="1619250" cy="495300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Low power</a:t>
            </a:r>
          </a:p>
        </p:txBody>
      </p:sp>
      <p:sp>
        <p:nvSpPr>
          <p:cNvPr id="28699" name="Text Box 1050"/>
          <p:cNvSpPr txBox="1">
            <a:spLocks noChangeArrowheads="1"/>
          </p:cNvSpPr>
          <p:nvPr/>
        </p:nvSpPr>
        <p:spPr bwMode="auto">
          <a:xfrm>
            <a:off x="7315200" y="4419600"/>
            <a:ext cx="1670050" cy="4953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High power</a:t>
            </a:r>
          </a:p>
        </p:txBody>
      </p:sp>
      <p:sp>
        <p:nvSpPr>
          <p:cNvPr id="28700" name="Freeform 1051"/>
          <p:cNvSpPr>
            <a:spLocks/>
          </p:cNvSpPr>
          <p:nvPr/>
        </p:nvSpPr>
        <p:spPr bwMode="auto">
          <a:xfrm>
            <a:off x="4038600" y="3048000"/>
            <a:ext cx="1219200" cy="381000"/>
          </a:xfrm>
          <a:custGeom>
            <a:avLst/>
            <a:gdLst>
              <a:gd name="T0" fmla="*/ 2147483647 w 768"/>
              <a:gd name="T1" fmla="*/ 0 h 240"/>
              <a:gd name="T2" fmla="*/ 0 w 768"/>
              <a:gd name="T3" fmla="*/ 0 h 240"/>
              <a:gd name="T4" fmla="*/ 0 w 768"/>
              <a:gd name="T5" fmla="*/ 2147483647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240">
                <a:moveTo>
                  <a:pt x="768" y="0"/>
                </a:moveTo>
                <a:lnTo>
                  <a:pt x="0" y="0"/>
                </a:lnTo>
                <a:lnTo>
                  <a:pt x="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701" name="Picture 1052" descr="IMG_0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863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1053" descr="MCj033106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6889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1054" descr="MMj0283584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1055" descr="78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9144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5" name="Line 1059"/>
          <p:cNvSpPr>
            <a:spLocks noChangeShapeType="1"/>
          </p:cNvSpPr>
          <p:nvPr/>
        </p:nvSpPr>
        <p:spPr bwMode="auto">
          <a:xfrm>
            <a:off x="40386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1060"/>
          <p:cNvSpPr>
            <a:spLocks noChangeShapeType="1"/>
          </p:cNvSpPr>
          <p:nvPr/>
        </p:nvSpPr>
        <p:spPr bwMode="auto">
          <a:xfrm>
            <a:off x="4495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Line 1061"/>
          <p:cNvSpPr>
            <a:spLocks noChangeShapeType="1"/>
          </p:cNvSpPr>
          <p:nvPr/>
        </p:nvSpPr>
        <p:spPr bwMode="auto">
          <a:xfrm>
            <a:off x="44958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Line 1062"/>
          <p:cNvSpPr>
            <a:spLocks noChangeShapeType="1"/>
          </p:cNvSpPr>
          <p:nvPr/>
        </p:nvSpPr>
        <p:spPr bwMode="auto">
          <a:xfrm flipH="1">
            <a:off x="4267200" y="3657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1063"/>
          <p:cNvSpPr>
            <a:spLocks noChangeShapeType="1"/>
          </p:cNvSpPr>
          <p:nvPr/>
        </p:nvSpPr>
        <p:spPr bwMode="auto">
          <a:xfrm flipH="1">
            <a:off x="4419600" y="3733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1064"/>
          <p:cNvSpPr>
            <a:spLocks noChangeShapeType="1"/>
          </p:cNvSpPr>
          <p:nvPr/>
        </p:nvSpPr>
        <p:spPr bwMode="auto">
          <a:xfrm>
            <a:off x="41910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Line 1065"/>
          <p:cNvSpPr>
            <a:spLocks noChangeShapeType="1"/>
          </p:cNvSpPr>
          <p:nvPr/>
        </p:nvSpPr>
        <p:spPr bwMode="auto">
          <a:xfrm flipH="1">
            <a:off x="4038600" y="4419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Line 1066"/>
          <p:cNvSpPr>
            <a:spLocks noChangeShapeType="1"/>
          </p:cNvSpPr>
          <p:nvPr/>
        </p:nvSpPr>
        <p:spPr bwMode="auto">
          <a:xfrm>
            <a:off x="4495800" y="4419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3" name="Line 1067"/>
          <p:cNvSpPr>
            <a:spLocks noChangeShapeType="1"/>
          </p:cNvSpPr>
          <p:nvPr/>
        </p:nvSpPr>
        <p:spPr bwMode="auto">
          <a:xfrm>
            <a:off x="4267200" y="34290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Line 1068"/>
          <p:cNvSpPr>
            <a:spLocks noChangeShapeType="1"/>
          </p:cNvSpPr>
          <p:nvPr/>
        </p:nvSpPr>
        <p:spPr bwMode="auto">
          <a:xfrm flipH="1">
            <a:off x="4038600" y="4495800"/>
            <a:ext cx="15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Rectangle 1069"/>
          <p:cNvSpPr>
            <a:spLocks noChangeArrowheads="1"/>
          </p:cNvSpPr>
          <p:nvPr/>
        </p:nvSpPr>
        <p:spPr bwMode="auto">
          <a:xfrm>
            <a:off x="3429000" y="3124200"/>
            <a:ext cx="16002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8822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8716" name="Text Box 1070"/>
          <p:cNvSpPr txBox="1">
            <a:spLocks noChangeArrowheads="1"/>
          </p:cNvSpPr>
          <p:nvPr/>
        </p:nvSpPr>
        <p:spPr bwMode="auto">
          <a:xfrm>
            <a:off x="4479925" y="3770313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light</a:t>
            </a:r>
          </a:p>
        </p:txBody>
      </p:sp>
      <p:sp>
        <p:nvSpPr>
          <p:cNvPr id="28717" name="Text Box 1071"/>
          <p:cNvSpPr txBox="1">
            <a:spLocks noChangeArrowheads="1"/>
          </p:cNvSpPr>
          <p:nvPr/>
        </p:nvSpPr>
        <p:spPr bwMode="auto">
          <a:xfrm>
            <a:off x="7010400" y="3048000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2 systems has no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 electrical linkage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Board level Power supply sys.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Power systems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provide stable voltage references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distribute power to all devices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We will learn about how to find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board level bypass capacitors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capacitor array 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Examples and pictures are from Reference :High speed digital design  by HW Johnson and Graham, Prentice Hall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6384CF-3A87-45AB-9379-410AB816FCD0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000" smtClean="0"/>
          </a:p>
        </p:txBody>
      </p:sp>
      <p:pic>
        <p:nvPicPr>
          <p:cNvPr id="29702" name="Picture 4" descr="MPj040373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15290"/>
            <a:ext cx="12509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MPj043924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19783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2500" smtClean="0">
                <a:ea typeface="新細明體" charset="-120"/>
              </a:rPr>
              <a:t>Method  (in single ended signaling) to reduce ground noise (low cost) for normal gates : return current is the same as the ground</a:t>
            </a:r>
            <a:endParaRPr lang="en-US" altLang="zh-TW" sz="3400" smtClean="0">
              <a:ea typeface="新細明體" charset="-12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Use better power distribution method: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Rule 1: Low impedance ground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Rule 2: Low impedance power (5V) lines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Rule 3:Low impedance between power (5V) and ground (0V) -- use of bypass capacitors. </a:t>
            </a: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C35C1A-C90C-44F6-86DF-82913B91E331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0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 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0"/>
            <a:ext cx="7772400" cy="1905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Power Rule 1: Use low-impedance ground connections between gates -- use ground planes, power rails. 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Reasons: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Fig. 8.2 shows the hypothetical noise “N” in the ground loop, which is caused by the return current flowing through the  ground inductance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0DC073-6A16-4434-A4E5-AFB062C27E4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000" smtClean="0"/>
          </a:p>
        </p:txBody>
      </p:sp>
      <p:pic>
        <p:nvPicPr>
          <p:cNvPr id="31750" name="Picture 5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0.1 Frequency / time relation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b="1" smtClean="0">
                <a:ea typeface="新細明體" charset="-120"/>
              </a:rPr>
              <a:t>Basic facts and tools for the analysis of the edge of a clock</a:t>
            </a:r>
            <a:endParaRPr lang="en-US" altLang="zh-TW" sz="2400" smtClean="0">
              <a:ea typeface="新細明體" charset="-120"/>
            </a:endParaRPr>
          </a:p>
          <a:p>
            <a:pPr lvl="1" eaLnBrk="1" hangingPunct="1"/>
            <a:r>
              <a:rPr lang="en-US" altLang="zh-TW" sz="2000" smtClean="0">
                <a:ea typeface="新細明體" charset="-120"/>
              </a:rPr>
              <a:t>Rise time (T</a:t>
            </a:r>
            <a:r>
              <a:rPr lang="en-US" altLang="zh-TW" sz="2000" baseline="-25000" smtClean="0">
                <a:ea typeface="新細明體" charset="-120"/>
              </a:rPr>
              <a:t>r</a:t>
            </a:r>
            <a:r>
              <a:rPr lang="en-US" altLang="zh-TW" sz="2000" smtClean="0">
                <a:ea typeface="新細明體" charset="-120"/>
              </a:rPr>
              <a:t>) = time to rise from 10% to 90% of the signal.</a:t>
            </a:r>
          </a:p>
          <a:p>
            <a:pPr lvl="1" eaLnBrk="1" hangingPunct="1"/>
            <a:endParaRPr lang="zh-TW" altLang="en-US" sz="2000" smtClean="0">
              <a:ea typeface="新細明體" charset="-120"/>
            </a:endParaRPr>
          </a:p>
        </p:txBody>
      </p:sp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DABBD1-A120-4628-A9B3-A80D6ECDD20B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16002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1447800" y="44196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>
            <a:off x="3276600" y="3429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>
            <a:off x="4343400" y="4419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8"/>
          <p:cNvSpPr>
            <a:spLocks noChangeShapeType="1"/>
          </p:cNvSpPr>
          <p:nvPr/>
        </p:nvSpPr>
        <p:spPr bwMode="auto">
          <a:xfrm flipH="1">
            <a:off x="1600200" y="4419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>
            <a:off x="24384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0"/>
          <p:cNvSpPr>
            <a:spLocks noChangeShapeType="1"/>
          </p:cNvSpPr>
          <p:nvPr/>
        </p:nvSpPr>
        <p:spPr bwMode="auto">
          <a:xfrm>
            <a:off x="30480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1676400" y="3886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latin typeface="Times New Roman" pitchFamily="18" charset="0"/>
              </a:rPr>
              <a:t>10%</a:t>
            </a:r>
          </a:p>
        </p:txBody>
      </p:sp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2270125" y="324167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latin typeface="Times New Roman" pitchFamily="18" charset="0"/>
              </a:rPr>
              <a:t>90%</a:t>
            </a:r>
          </a:p>
        </p:txBody>
      </p:sp>
      <p:sp>
        <p:nvSpPr>
          <p:cNvPr id="5135" name="Line 13"/>
          <p:cNvSpPr>
            <a:spLocks noChangeShapeType="1"/>
          </p:cNvSpPr>
          <p:nvPr/>
        </p:nvSpPr>
        <p:spPr bwMode="auto">
          <a:xfrm>
            <a:off x="2667000" y="434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4"/>
          <p:cNvSpPr>
            <a:spLocks noChangeShapeType="1"/>
          </p:cNvSpPr>
          <p:nvPr/>
        </p:nvSpPr>
        <p:spPr bwMode="auto">
          <a:xfrm>
            <a:off x="3124200" y="3657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5"/>
          <p:cNvSpPr>
            <a:spLocks noChangeShapeType="1"/>
          </p:cNvSpPr>
          <p:nvPr/>
        </p:nvSpPr>
        <p:spPr bwMode="auto">
          <a:xfrm>
            <a:off x="26670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6"/>
          <p:cNvSpPr txBox="1">
            <a:spLocks noChangeArrowheads="1"/>
          </p:cNvSpPr>
          <p:nvPr/>
        </p:nvSpPr>
        <p:spPr bwMode="auto">
          <a:xfrm>
            <a:off x="2727325" y="4765675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Tr</a:t>
            </a:r>
          </a:p>
        </p:txBody>
      </p:sp>
      <p:sp>
        <p:nvSpPr>
          <p:cNvPr id="5139" name="Text Box 17"/>
          <p:cNvSpPr txBox="1">
            <a:spLocks noChangeArrowheads="1"/>
          </p:cNvSpPr>
          <p:nvPr/>
        </p:nvSpPr>
        <p:spPr bwMode="auto">
          <a:xfrm>
            <a:off x="2193925" y="5222875"/>
            <a:ext cx="1528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 slow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rising edge</a:t>
            </a:r>
          </a:p>
        </p:txBody>
      </p:sp>
      <p:sp>
        <p:nvSpPr>
          <p:cNvPr id="5140" name="Text Box 18"/>
          <p:cNvSpPr txBox="1">
            <a:spLocks noChangeArrowheads="1"/>
          </p:cNvSpPr>
          <p:nvPr/>
        </p:nvSpPr>
        <p:spPr bwMode="auto">
          <a:xfrm>
            <a:off x="4175125" y="50704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 fast falling edge</a:t>
            </a:r>
          </a:p>
        </p:txBody>
      </p:sp>
      <p:sp>
        <p:nvSpPr>
          <p:cNvPr id="5141" name="Freeform 19"/>
          <p:cNvSpPr>
            <a:spLocks/>
          </p:cNvSpPr>
          <p:nvPr/>
        </p:nvSpPr>
        <p:spPr bwMode="auto">
          <a:xfrm>
            <a:off x="2362200" y="3429000"/>
            <a:ext cx="1066800" cy="990600"/>
          </a:xfrm>
          <a:custGeom>
            <a:avLst/>
            <a:gdLst>
              <a:gd name="T0" fmla="*/ 0 w 672"/>
              <a:gd name="T1" fmla="*/ 2147483647 h 576"/>
              <a:gd name="T2" fmla="*/ 2147483647 w 672"/>
              <a:gd name="T3" fmla="*/ 2147483647 h 576"/>
              <a:gd name="T4" fmla="*/ 2147483647 w 672"/>
              <a:gd name="T5" fmla="*/ 2147483647 h 576"/>
              <a:gd name="T6" fmla="*/ 2147483647 w 672"/>
              <a:gd name="T7" fmla="*/ 2147483647 h 576"/>
              <a:gd name="T8" fmla="*/ 2147483647 w 672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576">
                <a:moveTo>
                  <a:pt x="0" y="576"/>
                </a:moveTo>
                <a:cubicBezTo>
                  <a:pt x="84" y="552"/>
                  <a:pt x="168" y="528"/>
                  <a:pt x="240" y="480"/>
                </a:cubicBezTo>
                <a:cubicBezTo>
                  <a:pt x="312" y="432"/>
                  <a:pt x="384" y="360"/>
                  <a:pt x="432" y="288"/>
                </a:cubicBezTo>
                <a:cubicBezTo>
                  <a:pt x="480" y="216"/>
                  <a:pt x="488" y="96"/>
                  <a:pt x="528" y="48"/>
                </a:cubicBezTo>
                <a:cubicBezTo>
                  <a:pt x="568" y="0"/>
                  <a:pt x="648" y="8"/>
                  <a:pt x="672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Freeform 20"/>
          <p:cNvSpPr>
            <a:spLocks/>
          </p:cNvSpPr>
          <p:nvPr/>
        </p:nvSpPr>
        <p:spPr bwMode="auto">
          <a:xfrm>
            <a:off x="4191000" y="3429000"/>
            <a:ext cx="838200" cy="990600"/>
          </a:xfrm>
          <a:custGeom>
            <a:avLst/>
            <a:gdLst>
              <a:gd name="T0" fmla="*/ 0 w 528"/>
              <a:gd name="T1" fmla="*/ 2147483647 h 592"/>
              <a:gd name="T2" fmla="*/ 2147483647 w 528"/>
              <a:gd name="T3" fmla="*/ 2147483647 h 592"/>
              <a:gd name="T4" fmla="*/ 2147483647 w 528"/>
              <a:gd name="T5" fmla="*/ 2147483647 h 592"/>
              <a:gd name="T6" fmla="*/ 2147483647 w 528"/>
              <a:gd name="T7" fmla="*/ 2147483647 h 592"/>
              <a:gd name="T8" fmla="*/ 2147483647 w 528"/>
              <a:gd name="T9" fmla="*/ 2147483647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592">
                <a:moveTo>
                  <a:pt x="0" y="16"/>
                </a:moveTo>
                <a:cubicBezTo>
                  <a:pt x="32" y="8"/>
                  <a:pt x="64" y="0"/>
                  <a:pt x="96" y="64"/>
                </a:cubicBezTo>
                <a:cubicBezTo>
                  <a:pt x="128" y="128"/>
                  <a:pt x="144" y="320"/>
                  <a:pt x="192" y="400"/>
                </a:cubicBezTo>
                <a:cubicBezTo>
                  <a:pt x="240" y="480"/>
                  <a:pt x="328" y="512"/>
                  <a:pt x="384" y="544"/>
                </a:cubicBezTo>
                <a:cubicBezTo>
                  <a:pt x="440" y="576"/>
                  <a:pt x="484" y="584"/>
                  <a:pt x="528" y="59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Text Box 21"/>
          <p:cNvSpPr txBox="1">
            <a:spLocks noChangeArrowheads="1"/>
          </p:cNvSpPr>
          <p:nvPr/>
        </p:nvSpPr>
        <p:spPr bwMode="auto">
          <a:xfrm>
            <a:off x="669925" y="3165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V</a:t>
            </a:r>
          </a:p>
        </p:txBody>
      </p:sp>
      <p:sp>
        <p:nvSpPr>
          <p:cNvPr id="5144" name="Text Box 22"/>
          <p:cNvSpPr txBox="1">
            <a:spLocks noChangeArrowheads="1"/>
          </p:cNvSpPr>
          <p:nvPr/>
        </p:nvSpPr>
        <p:spPr bwMode="auto">
          <a:xfrm>
            <a:off x="6765925" y="43846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 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0"/>
            <a:ext cx="7772400" cy="2971800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Power Rule 2: The impedance between power pins on the two gates should be as low as possible (fig. 8.3) --use power planes,etc. Reasons: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common path inductance between power pins on any other gates is a problem even the ground is perfect.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If N is large, gate A may receive a lower power supply or reference voltage.</a:t>
            </a: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791630-CB3F-4A98-B737-67F4A7CB9796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000" smtClean="0"/>
          </a:p>
        </p:txBody>
      </p:sp>
      <p:pic>
        <p:nvPicPr>
          <p:cNvPr id="32774" name="Picture 4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Voltage reference problems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Differential input= V</a:t>
            </a:r>
            <a:r>
              <a:rPr lang="en-US" altLang="zh-TW" sz="2800" baseline="-25000" smtClean="0">
                <a:ea typeface="新細明體" charset="-120"/>
              </a:rPr>
              <a:t>1</a:t>
            </a:r>
            <a:r>
              <a:rPr lang="en-US" altLang="zh-TW" sz="2800" smtClean="0">
                <a:ea typeface="新細明體" charset="-120"/>
              </a:rPr>
              <a:t>-N-R, 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The ground wire has inductance and creates noise voltage N which should be as low as possible.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A7D68F-A98D-4350-A43D-BDC5231DAB92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000" smtClean="0"/>
          </a:p>
        </p:txBody>
      </p:sp>
      <p:pic>
        <p:nvPicPr>
          <p:cNvPr id="33798" name="Picture 6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815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6934200" y="5943600"/>
            <a:ext cx="8128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(2.5V)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98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400" dirty="0" smtClean="0"/>
              <a:t>Power</a:t>
            </a:r>
            <a:br>
              <a:rPr lang="en-US" altLang="en-US" sz="3400" dirty="0" smtClean="0"/>
            </a:br>
            <a:r>
              <a:rPr lang="en-US" altLang="en-US" sz="3400" dirty="0" smtClean="0"/>
              <a:t>Exercise</a:t>
            </a:r>
            <a:br>
              <a:rPr lang="en-US" altLang="en-US" sz="3400" dirty="0" smtClean="0"/>
            </a:br>
            <a:r>
              <a:rPr lang="en-US" altLang="en-US" sz="3400" dirty="0" smtClean="0"/>
              <a:t>4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0"/>
            <a:ext cx="82296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R (internal reference voltage is 2.5V) i.e.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err="1" smtClean="0"/>
              <a:t>gate_C_out</a:t>
            </a:r>
            <a:r>
              <a:rPr lang="en-US" altLang="en-US" sz="2100" dirty="0" smtClean="0"/>
              <a:t> =1(high)  when the input of the gate C amplifier is positive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/>
              <a:t>Else </a:t>
            </a:r>
            <a:r>
              <a:rPr lang="en-US" altLang="en-US" sz="2100" dirty="0" err="1" smtClean="0"/>
              <a:t>gate_C_out</a:t>
            </a:r>
            <a:r>
              <a:rPr lang="en-US" altLang="en-US" sz="2100" dirty="0" smtClean="0"/>
              <a:t>=0 (low)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Now V1=2.8V, R (internal reference voltage is 2.5V,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What is </a:t>
            </a:r>
            <a:r>
              <a:rPr lang="en-US" altLang="en-US" sz="2400" dirty="0" err="1" smtClean="0"/>
              <a:t>Gate_C_out</a:t>
            </a:r>
            <a:r>
              <a:rPr lang="en-US" altLang="en-US" sz="2400" dirty="0" smtClean="0"/>
              <a:t> when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noise N=0?  </a:t>
            </a:r>
            <a:endParaRPr lang="en-US" altLang="en-US" sz="24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(ii) noise N=0.5? </a:t>
            </a:r>
            <a:endParaRPr lang="en-US" altLang="en-US" sz="28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(iii) Why there is noise N? </a:t>
            </a:r>
            <a:endParaRPr lang="en-US" altLang="en-US" sz="2800" u="sng" dirty="0" smtClean="0"/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B50EF8-BBBD-40AB-82E9-1BF89F607613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000" smtClean="0"/>
          </a:p>
        </p:txBody>
      </p:sp>
      <p:pic>
        <p:nvPicPr>
          <p:cNvPr id="34822" name="Picture 4" descr="fig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67056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8001000" y="2081213"/>
            <a:ext cx="812800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(2.5V)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895600" y="1752600"/>
            <a:ext cx="3276600" cy="3429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 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新細明體" charset="-120"/>
              </a:rPr>
              <a:t>Power Rule 3: There must be a low-impedance path between power and ground (fig. 8.4)-- use by- pass-capacitors. 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</a:rPr>
              <a:t>Reasons (Fig 8.3):</a:t>
            </a:r>
          </a:p>
          <a:p>
            <a:pPr lvl="1" eaLnBrk="1" hangingPunct="1"/>
            <a:r>
              <a:rPr lang="en-US" altLang="zh-TW" sz="2300" dirty="0" smtClean="0">
                <a:ea typeface="新細明體" charset="-120"/>
              </a:rPr>
              <a:t>The return current flows thru. the battery should create a voltage drop as low as possible to maintain a good reference. The impedance of the battery must be low.</a:t>
            </a:r>
          </a:p>
          <a:p>
            <a:pPr lvl="1" eaLnBrk="1" hangingPunct="1"/>
            <a:r>
              <a:rPr lang="en-US" altLang="zh-TW" sz="2300" dirty="0" smtClean="0">
                <a:ea typeface="新細明體" charset="-120"/>
              </a:rPr>
              <a:t>By pass capacitors provide such low impedance paths.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83C7AC-BA98-4072-B41A-9909C9204CE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000" smtClean="0"/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225425" y="4422775"/>
            <a:ext cx="1828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8919" name="Line 5"/>
          <p:cNvSpPr>
            <a:spLocks noChangeShapeType="1"/>
          </p:cNvSpPr>
          <p:nvPr/>
        </p:nvSpPr>
        <p:spPr bwMode="auto">
          <a:xfrm>
            <a:off x="20574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3886200" y="4343400"/>
            <a:ext cx="3886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8921" name="Freeform 7"/>
          <p:cNvSpPr>
            <a:spLocks/>
          </p:cNvSpPr>
          <p:nvPr/>
        </p:nvSpPr>
        <p:spPr bwMode="auto">
          <a:xfrm>
            <a:off x="2590800" y="4343400"/>
            <a:ext cx="914400" cy="457200"/>
          </a:xfrm>
          <a:custGeom>
            <a:avLst/>
            <a:gdLst>
              <a:gd name="T0" fmla="*/ 0 w 584"/>
              <a:gd name="T1" fmla="*/ 2147483647 h 210"/>
              <a:gd name="T2" fmla="*/ 2147483647 w 584"/>
              <a:gd name="T3" fmla="*/ 2147483647 h 210"/>
              <a:gd name="T4" fmla="*/ 2147483647 w 584"/>
              <a:gd name="T5" fmla="*/ 2147483647 h 210"/>
              <a:gd name="T6" fmla="*/ 2147483647 w 584"/>
              <a:gd name="T7" fmla="*/ 2147483647 h 210"/>
              <a:gd name="T8" fmla="*/ 2147483647 w 584"/>
              <a:gd name="T9" fmla="*/ 2147483647 h 210"/>
              <a:gd name="T10" fmla="*/ 2147483647 w 584"/>
              <a:gd name="T11" fmla="*/ 2147483647 h 210"/>
              <a:gd name="T12" fmla="*/ 2147483647 w 584"/>
              <a:gd name="T13" fmla="*/ 2147483647 h 210"/>
              <a:gd name="T14" fmla="*/ 2147483647 w 584"/>
              <a:gd name="T15" fmla="*/ 2147483647 h 210"/>
              <a:gd name="T16" fmla="*/ 2147483647 w 584"/>
              <a:gd name="T17" fmla="*/ 2147483647 h 210"/>
              <a:gd name="T18" fmla="*/ 2147483647 w 584"/>
              <a:gd name="T19" fmla="*/ 2147483647 h 210"/>
              <a:gd name="T20" fmla="*/ 2147483647 w 584"/>
              <a:gd name="T21" fmla="*/ 2147483647 h 210"/>
              <a:gd name="T22" fmla="*/ 2147483647 w 584"/>
              <a:gd name="T23" fmla="*/ 2147483647 h 210"/>
              <a:gd name="T24" fmla="*/ 2147483647 w 584"/>
              <a:gd name="T25" fmla="*/ 2147483647 h 210"/>
              <a:gd name="T26" fmla="*/ 2147483647 w 584"/>
              <a:gd name="T27" fmla="*/ 2147483647 h 210"/>
              <a:gd name="T28" fmla="*/ 2147483647 w 584"/>
              <a:gd name="T29" fmla="*/ 0 h 210"/>
              <a:gd name="T30" fmla="*/ 2147483647 w 584"/>
              <a:gd name="T31" fmla="*/ 2147483647 h 210"/>
              <a:gd name="T32" fmla="*/ 2147483647 w 584"/>
              <a:gd name="T33" fmla="*/ 2147483647 h 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4" h="210">
                <a:moveTo>
                  <a:pt x="0" y="148"/>
                </a:moveTo>
                <a:cubicBezTo>
                  <a:pt x="10" y="128"/>
                  <a:pt x="13" y="105"/>
                  <a:pt x="26" y="87"/>
                </a:cubicBezTo>
                <a:cubicBezTo>
                  <a:pt x="36" y="74"/>
                  <a:pt x="50" y="65"/>
                  <a:pt x="61" y="52"/>
                </a:cubicBezTo>
                <a:cubicBezTo>
                  <a:pt x="68" y="44"/>
                  <a:pt x="72" y="35"/>
                  <a:pt x="78" y="26"/>
                </a:cubicBezTo>
                <a:cubicBezTo>
                  <a:pt x="101" y="29"/>
                  <a:pt x="128" y="23"/>
                  <a:pt x="148" y="35"/>
                </a:cubicBezTo>
                <a:cubicBezTo>
                  <a:pt x="166" y="45"/>
                  <a:pt x="183" y="87"/>
                  <a:pt x="183" y="87"/>
                </a:cubicBezTo>
                <a:cubicBezTo>
                  <a:pt x="197" y="129"/>
                  <a:pt x="187" y="169"/>
                  <a:pt x="157" y="201"/>
                </a:cubicBezTo>
                <a:cubicBezTo>
                  <a:pt x="142" y="198"/>
                  <a:pt x="125" y="201"/>
                  <a:pt x="113" y="192"/>
                </a:cubicBezTo>
                <a:cubicBezTo>
                  <a:pt x="86" y="172"/>
                  <a:pt x="97" y="153"/>
                  <a:pt x="104" y="131"/>
                </a:cubicBezTo>
                <a:cubicBezTo>
                  <a:pt x="125" y="69"/>
                  <a:pt x="144" y="31"/>
                  <a:pt x="209" y="9"/>
                </a:cubicBezTo>
                <a:cubicBezTo>
                  <a:pt x="256" y="16"/>
                  <a:pt x="304" y="14"/>
                  <a:pt x="349" y="26"/>
                </a:cubicBezTo>
                <a:cubicBezTo>
                  <a:pt x="374" y="33"/>
                  <a:pt x="386" y="84"/>
                  <a:pt x="392" y="105"/>
                </a:cubicBezTo>
                <a:cubicBezTo>
                  <a:pt x="383" y="156"/>
                  <a:pt x="392" y="192"/>
                  <a:pt x="340" y="210"/>
                </a:cubicBezTo>
                <a:cubicBezTo>
                  <a:pt x="301" y="196"/>
                  <a:pt x="297" y="180"/>
                  <a:pt x="288" y="140"/>
                </a:cubicBezTo>
                <a:cubicBezTo>
                  <a:pt x="301" y="85"/>
                  <a:pt x="326" y="19"/>
                  <a:pt x="384" y="0"/>
                </a:cubicBezTo>
                <a:cubicBezTo>
                  <a:pt x="434" y="10"/>
                  <a:pt x="469" y="17"/>
                  <a:pt x="506" y="52"/>
                </a:cubicBezTo>
                <a:cubicBezTo>
                  <a:pt x="527" y="124"/>
                  <a:pt x="496" y="114"/>
                  <a:pt x="584" y="11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8"/>
          <p:cNvSpPr>
            <a:spLocks noChangeShapeType="1"/>
          </p:cNvSpPr>
          <p:nvPr/>
        </p:nvSpPr>
        <p:spPr bwMode="auto">
          <a:xfrm>
            <a:off x="3505200" y="4572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9"/>
          <p:cNvSpPr>
            <a:spLocks noChangeShapeType="1"/>
          </p:cNvSpPr>
          <p:nvPr/>
        </p:nvSpPr>
        <p:spPr bwMode="auto">
          <a:xfrm flipH="1">
            <a:off x="41910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Freeform 10"/>
          <p:cNvSpPr>
            <a:spLocks/>
          </p:cNvSpPr>
          <p:nvPr/>
        </p:nvSpPr>
        <p:spPr bwMode="auto">
          <a:xfrm>
            <a:off x="4124325" y="5105400"/>
            <a:ext cx="223838" cy="560388"/>
          </a:xfrm>
          <a:custGeom>
            <a:avLst/>
            <a:gdLst>
              <a:gd name="T0" fmla="*/ 2147483647 w 141"/>
              <a:gd name="T1" fmla="*/ 2147483647 h 353"/>
              <a:gd name="T2" fmla="*/ 2147483647 w 141"/>
              <a:gd name="T3" fmla="*/ 2147483647 h 353"/>
              <a:gd name="T4" fmla="*/ 2147483647 w 141"/>
              <a:gd name="T5" fmla="*/ 2147483647 h 353"/>
              <a:gd name="T6" fmla="*/ 2147483647 w 141"/>
              <a:gd name="T7" fmla="*/ 2147483647 h 353"/>
              <a:gd name="T8" fmla="*/ 2147483647 w 141"/>
              <a:gd name="T9" fmla="*/ 2147483647 h 353"/>
              <a:gd name="T10" fmla="*/ 2147483647 w 141"/>
              <a:gd name="T11" fmla="*/ 2147483647 h 353"/>
              <a:gd name="T12" fmla="*/ 2147483647 w 141"/>
              <a:gd name="T13" fmla="*/ 2147483647 h 353"/>
              <a:gd name="T14" fmla="*/ 2147483647 w 141"/>
              <a:gd name="T15" fmla="*/ 2147483647 h 353"/>
              <a:gd name="T16" fmla="*/ 2147483647 w 141"/>
              <a:gd name="T17" fmla="*/ 2147483647 h 353"/>
              <a:gd name="T18" fmla="*/ 2147483647 w 141"/>
              <a:gd name="T19" fmla="*/ 2147483647 h 353"/>
              <a:gd name="T20" fmla="*/ 2147483647 w 141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1" h="353">
                <a:moveTo>
                  <a:pt x="42" y="13"/>
                </a:moveTo>
                <a:cubicBezTo>
                  <a:pt x="81" y="0"/>
                  <a:pt x="105" y="8"/>
                  <a:pt x="138" y="31"/>
                </a:cubicBezTo>
                <a:cubicBezTo>
                  <a:pt x="126" y="136"/>
                  <a:pt x="141" y="112"/>
                  <a:pt x="42" y="127"/>
                </a:cubicBezTo>
                <a:cubicBezTo>
                  <a:pt x="33" y="130"/>
                  <a:pt x="22" y="142"/>
                  <a:pt x="16" y="135"/>
                </a:cubicBezTo>
                <a:cubicBezTo>
                  <a:pt x="0" y="118"/>
                  <a:pt x="50" y="93"/>
                  <a:pt x="51" y="92"/>
                </a:cubicBezTo>
                <a:cubicBezTo>
                  <a:pt x="81" y="101"/>
                  <a:pt x="99" y="114"/>
                  <a:pt x="121" y="135"/>
                </a:cubicBezTo>
                <a:cubicBezTo>
                  <a:pt x="130" y="164"/>
                  <a:pt x="135" y="211"/>
                  <a:pt x="103" y="231"/>
                </a:cubicBezTo>
                <a:cubicBezTo>
                  <a:pt x="87" y="241"/>
                  <a:pt x="51" y="249"/>
                  <a:pt x="51" y="249"/>
                </a:cubicBezTo>
                <a:cubicBezTo>
                  <a:pt x="33" y="198"/>
                  <a:pt x="45" y="192"/>
                  <a:pt x="94" y="205"/>
                </a:cubicBezTo>
                <a:cubicBezTo>
                  <a:pt x="116" y="227"/>
                  <a:pt x="120" y="246"/>
                  <a:pt x="129" y="275"/>
                </a:cubicBezTo>
                <a:cubicBezTo>
                  <a:pt x="111" y="334"/>
                  <a:pt x="79" y="320"/>
                  <a:pt x="42" y="3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1"/>
          <p:cNvSpPr>
            <a:spLocks noChangeShapeType="1"/>
          </p:cNvSpPr>
          <p:nvPr/>
        </p:nvSpPr>
        <p:spPr bwMode="auto">
          <a:xfrm>
            <a:off x="41910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2"/>
          <p:cNvSpPr>
            <a:spLocks noChangeShapeType="1"/>
          </p:cNvSpPr>
          <p:nvPr/>
        </p:nvSpPr>
        <p:spPr bwMode="auto">
          <a:xfrm>
            <a:off x="39624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3"/>
          <p:cNvSpPr>
            <a:spLocks noChangeShapeType="1"/>
          </p:cNvSpPr>
          <p:nvPr/>
        </p:nvSpPr>
        <p:spPr bwMode="auto">
          <a:xfrm flipV="1">
            <a:off x="3962400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4"/>
          <p:cNvSpPr>
            <a:spLocks noChangeShapeType="1"/>
          </p:cNvSpPr>
          <p:nvPr/>
        </p:nvSpPr>
        <p:spPr bwMode="auto">
          <a:xfrm>
            <a:off x="4191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5"/>
          <p:cNvSpPr>
            <a:spLocks noChangeShapeType="1"/>
          </p:cNvSpPr>
          <p:nvPr/>
        </p:nvSpPr>
        <p:spPr bwMode="auto">
          <a:xfrm flipH="1">
            <a:off x="2057400" y="6096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2438400" y="5334000"/>
            <a:ext cx="1911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bypass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capacitor C</a:t>
            </a:r>
            <a:r>
              <a:rPr lang="en-US" altLang="zh-TW" sz="2400" b="0" baseline="-25000">
                <a:latin typeface="Times New Roman" pitchFamily="18" charset="0"/>
              </a:rPr>
              <a:t>2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2133600" y="38862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pcable</a:t>
            </a:r>
            <a:r>
              <a:rPr lang="en-US" altLang="zh-TW" sz="2400" b="0">
                <a:latin typeface="Times New Roman" pitchFamily="18" charset="0"/>
              </a:rPr>
              <a:t>=100nH</a:t>
            </a: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67200" y="5181600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C2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365125" y="4689475"/>
            <a:ext cx="104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Perfect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38934" name="Line 20"/>
          <p:cNvSpPr>
            <a:spLocks noChangeShapeType="1"/>
          </p:cNvSpPr>
          <p:nvPr/>
        </p:nvSpPr>
        <p:spPr bwMode="auto">
          <a:xfrm>
            <a:off x="4724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Freeform 21"/>
          <p:cNvSpPr>
            <a:spLocks/>
          </p:cNvSpPr>
          <p:nvPr/>
        </p:nvSpPr>
        <p:spPr bwMode="auto">
          <a:xfrm>
            <a:off x="5181600" y="44958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2"/>
          <p:cNvSpPr>
            <a:spLocks noChangeShapeType="1"/>
          </p:cNvSpPr>
          <p:nvPr/>
        </p:nvSpPr>
        <p:spPr bwMode="auto">
          <a:xfrm>
            <a:off x="5562600" y="457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23"/>
          <p:cNvSpPr>
            <a:spLocks noChangeShapeType="1"/>
          </p:cNvSpPr>
          <p:nvPr/>
        </p:nvSpPr>
        <p:spPr bwMode="auto">
          <a:xfrm>
            <a:off x="5791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Line 24"/>
          <p:cNvSpPr>
            <a:spLocks noChangeShapeType="1"/>
          </p:cNvSpPr>
          <p:nvPr/>
        </p:nvSpPr>
        <p:spPr bwMode="auto">
          <a:xfrm>
            <a:off x="5867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25"/>
          <p:cNvSpPr>
            <a:spLocks noChangeShapeType="1"/>
          </p:cNvSpPr>
          <p:nvPr/>
        </p:nvSpPr>
        <p:spPr bwMode="auto">
          <a:xfrm>
            <a:off x="58674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Freeform 26"/>
          <p:cNvSpPr>
            <a:spLocks/>
          </p:cNvSpPr>
          <p:nvPr/>
        </p:nvSpPr>
        <p:spPr bwMode="auto">
          <a:xfrm>
            <a:off x="5181600" y="48006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Line 27"/>
          <p:cNvSpPr>
            <a:spLocks noChangeShapeType="1"/>
          </p:cNvSpPr>
          <p:nvPr/>
        </p:nvSpPr>
        <p:spPr bwMode="auto">
          <a:xfrm>
            <a:off x="5562600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28"/>
          <p:cNvSpPr>
            <a:spLocks noChangeShapeType="1"/>
          </p:cNvSpPr>
          <p:nvPr/>
        </p:nvSpPr>
        <p:spPr bwMode="auto">
          <a:xfrm>
            <a:off x="57912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29"/>
          <p:cNvSpPr>
            <a:spLocks noChangeShapeType="1"/>
          </p:cNvSpPr>
          <p:nvPr/>
        </p:nvSpPr>
        <p:spPr bwMode="auto">
          <a:xfrm>
            <a:off x="58674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Line 30"/>
          <p:cNvSpPr>
            <a:spLocks noChangeShapeType="1"/>
          </p:cNvSpPr>
          <p:nvPr/>
        </p:nvSpPr>
        <p:spPr bwMode="auto">
          <a:xfrm>
            <a:off x="58674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Freeform 31"/>
          <p:cNvSpPr>
            <a:spLocks/>
          </p:cNvSpPr>
          <p:nvPr/>
        </p:nvSpPr>
        <p:spPr bwMode="auto">
          <a:xfrm>
            <a:off x="5181600" y="51816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32"/>
          <p:cNvSpPr>
            <a:spLocks noChangeShapeType="1"/>
          </p:cNvSpPr>
          <p:nvPr/>
        </p:nvSpPr>
        <p:spPr bwMode="auto">
          <a:xfrm>
            <a:off x="5562600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Line 33"/>
          <p:cNvSpPr>
            <a:spLocks noChangeShapeType="1"/>
          </p:cNvSpPr>
          <p:nvPr/>
        </p:nvSpPr>
        <p:spPr bwMode="auto">
          <a:xfrm>
            <a:off x="5791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Line 34"/>
          <p:cNvSpPr>
            <a:spLocks noChangeShapeType="1"/>
          </p:cNvSpPr>
          <p:nvPr/>
        </p:nvSpPr>
        <p:spPr bwMode="auto">
          <a:xfrm>
            <a:off x="58674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35"/>
          <p:cNvSpPr>
            <a:spLocks noChangeShapeType="1"/>
          </p:cNvSpPr>
          <p:nvPr/>
        </p:nvSpPr>
        <p:spPr bwMode="auto">
          <a:xfrm>
            <a:off x="58674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36"/>
          <p:cNvSpPr>
            <a:spLocks noChangeShapeType="1"/>
          </p:cNvSpPr>
          <p:nvPr/>
        </p:nvSpPr>
        <p:spPr bwMode="auto">
          <a:xfrm>
            <a:off x="5181600" y="4572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Freeform 37"/>
          <p:cNvSpPr>
            <a:spLocks/>
          </p:cNvSpPr>
          <p:nvPr/>
        </p:nvSpPr>
        <p:spPr bwMode="auto">
          <a:xfrm>
            <a:off x="5181600" y="58674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Line 38"/>
          <p:cNvSpPr>
            <a:spLocks noChangeShapeType="1"/>
          </p:cNvSpPr>
          <p:nvPr/>
        </p:nvSpPr>
        <p:spPr bwMode="auto">
          <a:xfrm>
            <a:off x="55626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3" name="Line 39"/>
          <p:cNvSpPr>
            <a:spLocks noChangeShapeType="1"/>
          </p:cNvSpPr>
          <p:nvPr/>
        </p:nvSpPr>
        <p:spPr bwMode="auto">
          <a:xfrm>
            <a:off x="5791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Line 40"/>
          <p:cNvSpPr>
            <a:spLocks noChangeShapeType="1"/>
          </p:cNvSpPr>
          <p:nvPr/>
        </p:nvSpPr>
        <p:spPr bwMode="auto">
          <a:xfrm>
            <a:off x="58674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Line 41"/>
          <p:cNvSpPr>
            <a:spLocks noChangeShapeType="1"/>
          </p:cNvSpPr>
          <p:nvPr/>
        </p:nvSpPr>
        <p:spPr bwMode="auto">
          <a:xfrm>
            <a:off x="5867400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6" name="Line 42"/>
          <p:cNvSpPr>
            <a:spLocks noChangeShapeType="1"/>
          </p:cNvSpPr>
          <p:nvPr/>
        </p:nvSpPr>
        <p:spPr bwMode="auto">
          <a:xfrm>
            <a:off x="6248400" y="4572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7" name="Oval 43"/>
          <p:cNvSpPr>
            <a:spLocks noChangeArrowheads="1"/>
          </p:cNvSpPr>
          <p:nvPr/>
        </p:nvSpPr>
        <p:spPr bwMode="auto">
          <a:xfrm>
            <a:off x="55626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8958" name="Oval 44"/>
          <p:cNvSpPr>
            <a:spLocks noChangeArrowheads="1"/>
          </p:cNvSpPr>
          <p:nvPr/>
        </p:nvSpPr>
        <p:spPr bwMode="auto">
          <a:xfrm>
            <a:off x="55626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8959" name="Oval 45"/>
          <p:cNvSpPr>
            <a:spLocks noChangeArrowheads="1"/>
          </p:cNvSpPr>
          <p:nvPr/>
        </p:nvSpPr>
        <p:spPr bwMode="auto">
          <a:xfrm>
            <a:off x="55626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8960" name="Text Box 46"/>
          <p:cNvSpPr txBox="1">
            <a:spLocks noChangeArrowheads="1"/>
          </p:cNvSpPr>
          <p:nvPr/>
        </p:nvSpPr>
        <p:spPr bwMode="auto">
          <a:xfrm>
            <a:off x="6384925" y="4232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38961" name="Text Box 47"/>
          <p:cNvSpPr txBox="1">
            <a:spLocks noChangeArrowheads="1"/>
          </p:cNvSpPr>
          <p:nvPr/>
        </p:nvSpPr>
        <p:spPr bwMode="auto">
          <a:xfrm>
            <a:off x="6400800" y="4572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38962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38963" name="Text Box 49"/>
          <p:cNvSpPr txBox="1">
            <a:spLocks noChangeArrowheads="1"/>
          </p:cNvSpPr>
          <p:nvPr/>
        </p:nvSpPr>
        <p:spPr bwMode="auto">
          <a:xfrm>
            <a:off x="4648200" y="3886200"/>
            <a:ext cx="418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tot</a:t>
            </a:r>
            <a:r>
              <a:rPr lang="en-US" altLang="zh-TW" sz="2400" b="0">
                <a:latin typeface="Times New Roman" pitchFamily="18" charset="0"/>
              </a:rPr>
              <a:t>=N number of  L</a:t>
            </a:r>
            <a:r>
              <a:rPr lang="en-US" altLang="zh-TW" sz="2400" b="0" baseline="-25000">
                <a:latin typeface="Times New Roman" pitchFamily="18" charset="0"/>
              </a:rPr>
              <a:t>C3</a:t>
            </a:r>
            <a:r>
              <a:rPr lang="en-US" altLang="zh-TW" sz="2400" b="0">
                <a:latin typeface="Times New Roman" pitchFamily="18" charset="0"/>
              </a:rPr>
              <a:t> in parallel</a:t>
            </a:r>
          </a:p>
        </p:txBody>
      </p:sp>
      <p:sp>
        <p:nvSpPr>
          <p:cNvPr id="38964" name="Text Box 51"/>
          <p:cNvSpPr txBox="1">
            <a:spLocks noChangeArrowheads="1"/>
          </p:cNvSpPr>
          <p:nvPr/>
        </p:nvSpPr>
        <p:spPr bwMode="auto">
          <a:xfrm>
            <a:off x="6689725" y="4918075"/>
            <a:ext cx="827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array</a:t>
            </a:r>
          </a:p>
        </p:txBody>
      </p:sp>
      <p:sp>
        <p:nvSpPr>
          <p:cNvPr id="38965" name="Line 52"/>
          <p:cNvSpPr>
            <a:spLocks noChangeShapeType="1"/>
          </p:cNvSpPr>
          <p:nvPr/>
        </p:nvSpPr>
        <p:spPr bwMode="auto">
          <a:xfrm>
            <a:off x="2590800" y="609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Use of power, ground planes and capacitor array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9EACD3-C06C-4206-BC1B-D74054F5237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000" smtClean="0"/>
          </a:p>
        </p:txBody>
      </p:sp>
      <p:pic>
        <p:nvPicPr>
          <p:cNvPr id="39941" name="Picture 3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4582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7985125" y="3927475"/>
            <a:ext cx="9207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solidFill>
                  <a:srgbClr val="FF0066"/>
                </a:solidFill>
                <a:latin typeface="Times New Roman" pitchFamily="18" charset="0"/>
              </a:rPr>
              <a:t>Rule1</a:t>
            </a:r>
            <a:endParaRPr kumimoji="1" lang="en-US" altLang="zh-TW" sz="2400" b="0">
              <a:latin typeface="Times New Roman" pitchFamily="18" charset="0"/>
            </a:endParaRPr>
          </a:p>
        </p:txBody>
      </p:sp>
      <p:sp>
        <p:nvSpPr>
          <p:cNvPr id="39943" name="Line 5"/>
          <p:cNvSpPr>
            <a:spLocks noChangeShapeType="1"/>
          </p:cNvSpPr>
          <p:nvPr/>
        </p:nvSpPr>
        <p:spPr bwMode="auto">
          <a:xfrm flipH="1" flipV="1">
            <a:off x="7086600" y="3886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7620000" y="2286000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solidFill>
                  <a:srgbClr val="FF0066"/>
                </a:solidFill>
                <a:latin typeface="Times New Roman" pitchFamily="18" charset="0"/>
              </a:rPr>
              <a:t>Rule 2</a:t>
            </a:r>
            <a:endParaRPr kumimoji="1" lang="en-US" altLang="zh-TW" sz="2400" b="0">
              <a:latin typeface="Times New Roman" pitchFamily="18" charset="0"/>
            </a:endParaRPr>
          </a:p>
        </p:txBody>
      </p:sp>
      <p:sp>
        <p:nvSpPr>
          <p:cNvPr id="39945" name="Line 7"/>
          <p:cNvSpPr>
            <a:spLocks noChangeShapeType="1"/>
          </p:cNvSpPr>
          <p:nvPr/>
        </p:nvSpPr>
        <p:spPr bwMode="auto">
          <a:xfrm flipH="1">
            <a:off x="7239000" y="24384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3260725" y="1870075"/>
            <a:ext cx="9207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solidFill>
                  <a:srgbClr val="FF0066"/>
                </a:solidFill>
                <a:latin typeface="Times New Roman" pitchFamily="18" charset="0"/>
              </a:rPr>
              <a:t>Rule3</a:t>
            </a:r>
            <a:endParaRPr kumimoji="1" lang="en-US" altLang="zh-TW" sz="2400" b="0">
              <a:latin typeface="Times New Roman" pitchFamily="18" charset="0"/>
            </a:endParaRPr>
          </a:p>
        </p:txBody>
      </p:sp>
      <p:sp>
        <p:nvSpPr>
          <p:cNvPr id="39947" name="Line 9"/>
          <p:cNvSpPr>
            <a:spLocks noChangeShapeType="1"/>
          </p:cNvSpPr>
          <p:nvPr/>
        </p:nvSpPr>
        <p:spPr bwMode="auto">
          <a:xfrm>
            <a:off x="342900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Power system design techniques: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Multi-layer Power distribution 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ea typeface="新細明體" charset="-120"/>
              </a:rPr>
              <a:t>Power supplies designed and sold usually have very low output impedance.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ea typeface="新細明體" charset="-120"/>
              </a:rPr>
              <a:t>But the wiring to the board and devices may contain inductance.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ea typeface="新細明體" charset="-120"/>
              </a:rPr>
              <a:t>To maintain a stable power to the circuits we have to solve it in 3 different levels: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500" smtClean="0">
                <a:ea typeface="新細明體" charset="-120"/>
              </a:rPr>
              <a:t>Power distribution wiring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500" smtClean="0">
                <a:ea typeface="新細明體" charset="-120"/>
              </a:rPr>
              <a:t>Board level filtering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500" smtClean="0">
                <a:ea typeface="新細明體" charset="-120"/>
              </a:rPr>
              <a:t>Local filtering at individual integrated circuits </a:t>
            </a: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942BC3-EECF-4B9E-B022-4E1C81F9D0EA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000" smtClean="0"/>
          </a:p>
        </p:txBody>
      </p:sp>
      <p:pic>
        <p:nvPicPr>
          <p:cNvPr id="40966" name="Picture 4" descr="sDSCF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74320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Level 1: Power distribution wiring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Resistance of power distribution wiring.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Resistance proportional to inverse diameter wire, 40% increase of wire diameter reduces resistance by 1/2.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Sense wire in new power supply designs corrects for resistance in power distribution wiring </a:t>
            </a:r>
            <a:r>
              <a:rPr lang="en-US" altLang="zh-TW" sz="1800" smtClean="0">
                <a:ea typeface="新細明體" charset="-120"/>
              </a:rPr>
              <a:t>( </a:t>
            </a:r>
            <a:r>
              <a:rPr lang="en-US" altLang="zh-TW" sz="2000" smtClean="0">
                <a:ea typeface="新細明體" charset="-120"/>
              </a:rPr>
              <a:t>http://reprap.org/bin/view/Main/PCPowerSupply</a:t>
            </a:r>
            <a:r>
              <a:rPr lang="en-US" altLang="zh-TW" sz="1800" smtClean="0">
                <a:ea typeface="新細明體" charset="-120"/>
              </a:rPr>
              <a:t>)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Inductance, a more difficult issue. (Section 8.2.1)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Use low-inductance wiring  -- wide-flat wires.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Use differential logic Fig. 8.6 (not economical)</a:t>
            </a:r>
          </a:p>
          <a:p>
            <a:pPr lvl="1" eaLnBrk="1" hangingPunct="1"/>
            <a:r>
              <a:rPr lang="en-US" altLang="zh-TW" sz="2300" smtClean="0">
                <a:ea typeface="新細明體" charset="-120"/>
              </a:rPr>
              <a:t>Reduce power supply current change can minimize the effect of inductance -- using by pass capacitors.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1D88C2-9EEA-46AA-B813-A269BAF24E1D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000" smtClean="0"/>
          </a:p>
        </p:txBody>
      </p:sp>
      <p:pic>
        <p:nvPicPr>
          <p:cNvPr id="41990" name="Picture 4" descr="MCBD20043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752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Level 2 :Board level filtering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>
                <a:ea typeface="新細明體" charset="-120"/>
              </a:rPr>
              <a:t>Fig. 8.7, switching at output of gate A can create a large current change through the power supply. </a:t>
            </a: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For a 1ns edge (at high frequency) , the inductance blocks the current from the power supply to gate A.</a:t>
            </a: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Add C</a:t>
            </a:r>
            <a:r>
              <a:rPr lang="en-US" altLang="zh-TW" sz="2400" baseline="-25000" smtClean="0">
                <a:ea typeface="新細明體" charset="-120"/>
              </a:rPr>
              <a:t>2</a:t>
            </a:r>
            <a:r>
              <a:rPr lang="en-US" altLang="zh-TW" sz="2400" smtClean="0">
                <a:ea typeface="新細明體" charset="-120"/>
              </a:rPr>
              <a:t> (board level by pass capacitor) in fig. 8.8 to reduce the current passing through the inductance.</a:t>
            </a: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Example 8.1 shows how to calculate the value of the board level by pass capacitor. This capacitor C</a:t>
            </a:r>
            <a:r>
              <a:rPr lang="en-US" altLang="zh-TW" sz="2400" baseline="-25000" smtClean="0">
                <a:ea typeface="新細明體" charset="-120"/>
              </a:rPr>
              <a:t>board_bypass</a:t>
            </a:r>
            <a:r>
              <a:rPr lang="en-US" altLang="zh-TW" sz="2400" smtClean="0">
                <a:ea typeface="新細明體" charset="-120"/>
              </a:rPr>
              <a:t> provides low impedance up to a Power-System-Wiring frequency F</a:t>
            </a:r>
            <a:r>
              <a:rPr lang="en-US" altLang="zh-TW" sz="2400" baseline="-25000" smtClean="0">
                <a:ea typeface="新細明體" charset="-120"/>
              </a:rPr>
              <a:t>PSW.</a:t>
            </a:r>
            <a:endParaRPr lang="en-US" altLang="zh-TW" sz="2800" smtClean="0">
              <a:ea typeface="新細明體" charset="-120"/>
            </a:endParaRP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929CB9-08EA-4568-991B-B23678BDF499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000" smtClean="0"/>
          </a:p>
        </p:txBody>
      </p:sp>
      <p:pic>
        <p:nvPicPr>
          <p:cNvPr id="43014" name="Picture 4" descr="MPj04437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1822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 descr="The Water Tower in New Asia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0779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8289925" y="3617913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Water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tanks</a:t>
            </a:r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 flipH="1" flipV="1">
            <a:off x="8534400" y="1676400"/>
            <a:ext cx="228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9"/>
          <p:cNvSpPr>
            <a:spLocks noChangeShapeType="1"/>
          </p:cNvSpPr>
          <p:nvPr/>
        </p:nvSpPr>
        <p:spPr bwMode="auto">
          <a:xfrm flipH="1">
            <a:off x="7315200" y="4191000"/>
            <a:ext cx="1447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Text Box 10"/>
          <p:cNvSpPr txBox="1">
            <a:spLocks noChangeArrowheads="1"/>
          </p:cNvSpPr>
          <p:nvPr/>
        </p:nvSpPr>
        <p:spPr bwMode="auto">
          <a:xfrm>
            <a:off x="7829550" y="5334000"/>
            <a:ext cx="1314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Germany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Mannheim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Demo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err="1" smtClean="0">
                <a:hlinkClick r:id="rId2"/>
              </a:rPr>
              <a:t>Youtube</a:t>
            </a:r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FF3BDD-5135-49FB-80DE-68EF35AF33B6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000" smtClean="0"/>
          </a:p>
        </p:txBody>
      </p:sp>
      <p:pic>
        <p:nvPicPr>
          <p:cNvPr id="44038" name="Picture 4" descr="B:\11Btemp\New Picture (1)s.bm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5814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5" descr="B:\11Btemp\New Picture (2)s.bmp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 descr="B:\11Btemp\circu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620712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41" name="Straight Arrow Connector 6"/>
          <p:cNvCxnSpPr>
            <a:cxnSpLocks noChangeShapeType="1"/>
          </p:cNvCxnSpPr>
          <p:nvPr/>
        </p:nvCxnSpPr>
        <p:spPr bwMode="auto">
          <a:xfrm>
            <a:off x="4648200" y="1524000"/>
            <a:ext cx="10668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8"/>
          <p:cNvCxnSpPr>
            <a:cxnSpLocks noChangeShapeType="1"/>
          </p:cNvCxnSpPr>
          <p:nvPr/>
        </p:nvCxnSpPr>
        <p:spPr bwMode="auto">
          <a:xfrm>
            <a:off x="4840288" y="1143000"/>
            <a:ext cx="277971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Freeform 10"/>
          <p:cNvSpPr>
            <a:spLocks/>
          </p:cNvSpPr>
          <p:nvPr/>
        </p:nvSpPr>
        <p:spPr bwMode="auto">
          <a:xfrm>
            <a:off x="7594600" y="1042988"/>
            <a:ext cx="1179513" cy="173037"/>
          </a:xfrm>
          <a:custGeom>
            <a:avLst/>
            <a:gdLst>
              <a:gd name="T0" fmla="*/ 0 w 1178896"/>
              <a:gd name="T1" fmla="*/ 0 h 173812"/>
              <a:gd name="T2" fmla="*/ 1046148 w 1178896"/>
              <a:gd name="T3" fmla="*/ 0 h 173812"/>
              <a:gd name="T4" fmla="*/ 1046148 w 1178896"/>
              <a:gd name="T5" fmla="*/ 154500 h 173812"/>
              <a:gd name="T6" fmla="*/ 886952 w 1178896"/>
              <a:gd name="T7" fmla="*/ 154500 h 173812"/>
              <a:gd name="T8" fmla="*/ 1182603 w 1178896"/>
              <a:gd name="T9" fmla="*/ 169213 h 1738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8896" h="173812">
                <a:moveTo>
                  <a:pt x="0" y="0"/>
                </a:moveTo>
                <a:lnTo>
                  <a:pt x="1042869" y="0"/>
                </a:lnTo>
                <a:lnTo>
                  <a:pt x="1042869" y="158698"/>
                </a:lnTo>
                <a:lnTo>
                  <a:pt x="884172" y="158698"/>
                </a:lnTo>
                <a:lnTo>
                  <a:pt x="1178896" y="173812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Freeform 11"/>
          <p:cNvSpPr>
            <a:spLocks/>
          </p:cNvSpPr>
          <p:nvPr/>
        </p:nvSpPr>
        <p:spPr bwMode="auto">
          <a:xfrm>
            <a:off x="8501063" y="1322388"/>
            <a:ext cx="333375" cy="1284287"/>
          </a:xfrm>
          <a:custGeom>
            <a:avLst/>
            <a:gdLst>
              <a:gd name="T0" fmla="*/ 0 w 332509"/>
              <a:gd name="T1" fmla="*/ 0 h 1284695"/>
              <a:gd name="T2" fmla="*/ 291685 w 332509"/>
              <a:gd name="T3" fmla="*/ 0 h 1284695"/>
              <a:gd name="T4" fmla="*/ 176545 w 332509"/>
              <a:gd name="T5" fmla="*/ 15084 h 1284695"/>
              <a:gd name="T6" fmla="*/ 184221 w 332509"/>
              <a:gd name="T7" fmla="*/ 1274707 h 1284695"/>
              <a:gd name="T8" fmla="*/ 15352 w 332509"/>
              <a:gd name="T9" fmla="*/ 1282249 h 1284695"/>
              <a:gd name="T10" fmla="*/ 337739 w 332509"/>
              <a:gd name="T11" fmla="*/ 1282249 h 1284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2509" h="1284695">
                <a:moveTo>
                  <a:pt x="0" y="0"/>
                </a:moveTo>
                <a:lnTo>
                  <a:pt x="287167" y="0"/>
                </a:lnTo>
                <a:lnTo>
                  <a:pt x="173811" y="15114"/>
                </a:lnTo>
                <a:lnTo>
                  <a:pt x="181368" y="1277138"/>
                </a:lnTo>
                <a:lnTo>
                  <a:pt x="15114" y="1284695"/>
                </a:lnTo>
                <a:lnTo>
                  <a:pt x="332509" y="128469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45" name="Straight Connector 13"/>
          <p:cNvCxnSpPr>
            <a:cxnSpLocks noChangeShapeType="1"/>
          </p:cNvCxnSpPr>
          <p:nvPr/>
        </p:nvCxnSpPr>
        <p:spPr bwMode="auto">
          <a:xfrm>
            <a:off x="8501063" y="2667000"/>
            <a:ext cx="3333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6" name="Straight Connector 20"/>
          <p:cNvCxnSpPr>
            <a:cxnSpLocks noChangeShapeType="1"/>
          </p:cNvCxnSpPr>
          <p:nvPr/>
        </p:nvCxnSpPr>
        <p:spPr bwMode="auto">
          <a:xfrm flipV="1">
            <a:off x="8562975" y="2735263"/>
            <a:ext cx="233363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7" name="Straight Connector 22"/>
          <p:cNvCxnSpPr>
            <a:cxnSpLocks noChangeShapeType="1"/>
          </p:cNvCxnSpPr>
          <p:nvPr/>
        </p:nvCxnSpPr>
        <p:spPr bwMode="auto">
          <a:xfrm>
            <a:off x="8593138" y="2819400"/>
            <a:ext cx="149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04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301625"/>
            <a:ext cx="492125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9" name="TextBox 19"/>
          <p:cNvSpPr txBox="1">
            <a:spLocks noChangeArrowheads="1"/>
          </p:cNvSpPr>
          <p:nvPr/>
        </p:nvSpPr>
        <p:spPr bwMode="auto">
          <a:xfrm>
            <a:off x="6329363" y="112713"/>
            <a:ext cx="217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By-pass capacitor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10uF</a:t>
            </a:r>
          </a:p>
        </p:txBody>
      </p:sp>
      <p:cxnSp>
        <p:nvCxnSpPr>
          <p:cNvPr id="44050" name="Straight Connector 23"/>
          <p:cNvCxnSpPr>
            <a:cxnSpLocks noChangeShapeType="1"/>
            <a:stCxn id="44043" idx="3"/>
          </p:cNvCxnSpPr>
          <p:nvPr/>
        </p:nvCxnSpPr>
        <p:spPr bwMode="auto">
          <a:xfrm>
            <a:off x="8478838" y="1201738"/>
            <a:ext cx="295275" cy="14287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1" name="Straight Connector 30"/>
          <p:cNvCxnSpPr>
            <a:cxnSpLocks noChangeShapeType="1"/>
          </p:cNvCxnSpPr>
          <p:nvPr/>
        </p:nvCxnSpPr>
        <p:spPr bwMode="auto">
          <a:xfrm>
            <a:off x="8494713" y="1314450"/>
            <a:ext cx="293687" cy="15875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52" name="TextBox 24"/>
          <p:cNvSpPr txBox="1">
            <a:spLocks noChangeArrowheads="1"/>
          </p:cNvSpPr>
          <p:nvPr/>
        </p:nvSpPr>
        <p:spPr bwMode="auto">
          <a:xfrm>
            <a:off x="8753475" y="8985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44053" name="TextBox 25"/>
          <p:cNvSpPr txBox="1">
            <a:spLocks noChangeArrowheads="1"/>
          </p:cNvSpPr>
          <p:nvPr/>
        </p:nvSpPr>
        <p:spPr bwMode="auto">
          <a:xfrm>
            <a:off x="188913" y="3733800"/>
            <a:ext cx="9667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(Noisy)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Vcc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(Noisy)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4054" name="TextBox 33"/>
          <p:cNvSpPr txBox="1">
            <a:spLocks noChangeArrowheads="1"/>
          </p:cNvSpPr>
          <p:nvPr/>
        </p:nvSpPr>
        <p:spPr bwMode="auto">
          <a:xfrm>
            <a:off x="8318500" y="3603625"/>
            <a:ext cx="9667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(Clean)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Vcc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(Clean)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4055" name="TextBox 27"/>
          <p:cNvSpPr txBox="1">
            <a:spLocks noChangeArrowheads="1"/>
          </p:cNvSpPr>
          <p:nvPr/>
        </p:nvSpPr>
        <p:spPr bwMode="auto">
          <a:xfrm>
            <a:off x="1447800" y="6248400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No by-pass capacitor</a:t>
            </a:r>
          </a:p>
        </p:txBody>
      </p:sp>
      <p:sp>
        <p:nvSpPr>
          <p:cNvPr id="44056" name="TextBox 35"/>
          <p:cNvSpPr txBox="1">
            <a:spLocks noChangeArrowheads="1"/>
          </p:cNvSpPr>
          <p:nvPr/>
        </p:nvSpPr>
        <p:spPr bwMode="auto">
          <a:xfrm>
            <a:off x="5626100" y="6200775"/>
            <a:ext cx="282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using by-pass capacitor</a:t>
            </a:r>
          </a:p>
        </p:txBody>
      </p:sp>
      <p:cxnSp>
        <p:nvCxnSpPr>
          <p:cNvPr id="44057" name="Straight Arrow Connector 29"/>
          <p:cNvCxnSpPr>
            <a:cxnSpLocks noChangeShapeType="1"/>
            <a:stCxn id="44053" idx="0"/>
          </p:cNvCxnSpPr>
          <p:nvPr/>
        </p:nvCxnSpPr>
        <p:spPr bwMode="auto">
          <a:xfrm>
            <a:off x="673100" y="3733800"/>
            <a:ext cx="4524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8" name="Straight Arrow Connector 38"/>
          <p:cNvCxnSpPr>
            <a:cxnSpLocks noChangeShapeType="1"/>
          </p:cNvCxnSpPr>
          <p:nvPr/>
        </p:nvCxnSpPr>
        <p:spPr bwMode="auto">
          <a:xfrm>
            <a:off x="722313" y="5024438"/>
            <a:ext cx="4524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9" name="Straight Arrow Connector 32"/>
          <p:cNvCxnSpPr>
            <a:cxnSpLocks noChangeShapeType="1"/>
          </p:cNvCxnSpPr>
          <p:nvPr/>
        </p:nvCxnSpPr>
        <p:spPr bwMode="auto">
          <a:xfrm flipH="1">
            <a:off x="8077200" y="3733800"/>
            <a:ext cx="2413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60" name="Straight Arrow Connector 41"/>
          <p:cNvCxnSpPr>
            <a:cxnSpLocks noChangeShapeType="1"/>
          </p:cNvCxnSpPr>
          <p:nvPr/>
        </p:nvCxnSpPr>
        <p:spPr bwMode="auto">
          <a:xfrm flipH="1">
            <a:off x="8001000" y="4948238"/>
            <a:ext cx="2413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100" smtClean="0">
                <a:ea typeface="新細明體" charset="-120"/>
              </a:rPr>
              <a:t>A PC mother board with board level by-pass filter (use parallel capacitors to make a big one: reduce leg inductance; save size and cost)</a:t>
            </a:r>
            <a:r>
              <a:rPr lang="en-US" altLang="zh-TW" sz="3400" smtClean="0">
                <a:ea typeface="新細明體" charset="-120"/>
              </a:rPr>
              <a:t> </a:t>
            </a:r>
          </a:p>
        </p:txBody>
      </p:sp>
      <p:pic>
        <p:nvPicPr>
          <p:cNvPr id="45060" name="Picture 12" descr="sDSCF0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653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7CEFEC-4C50-456E-8DAC-D90DB680855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000" smtClean="0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4784725" y="1412875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level by-pass capacitors(C2)</a:t>
            </a: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 flipH="1">
            <a:off x="3429000" y="1752600"/>
            <a:ext cx="2362200" cy="18288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6537325" y="3089275"/>
            <a:ext cx="1928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 supply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and cable</a:t>
            </a: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 flipH="1">
            <a:off x="6248400" y="3886200"/>
            <a:ext cx="838200" cy="11430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>
                <a:ea typeface="新細明體" charset="-120"/>
              </a:rPr>
              <a:t>0.1 Knee frequency calculation</a:t>
            </a:r>
            <a:br>
              <a:rPr lang="en-US" altLang="zh-TW" sz="3000" smtClean="0">
                <a:ea typeface="新細明體" charset="-120"/>
              </a:rPr>
            </a:br>
            <a:r>
              <a:rPr lang="en-US" altLang="zh-TW" sz="3000" smtClean="0">
                <a:ea typeface="新細明體" charset="-120"/>
              </a:rPr>
              <a:t>Convert rise-time edge (Tr) and frequency</a:t>
            </a:r>
            <a:r>
              <a:rPr lang="en-US" altLang="zh-TW" sz="3400" smtClean="0">
                <a:ea typeface="新細明體" charset="-120"/>
              </a:rPr>
              <a:t> (F</a:t>
            </a:r>
            <a:r>
              <a:rPr lang="en-US" altLang="zh-TW" sz="3400" baseline="-25000" smtClean="0">
                <a:ea typeface="新細明體" charset="-120"/>
              </a:rPr>
              <a:t>knee</a:t>
            </a:r>
            <a:r>
              <a:rPr lang="en-US" altLang="zh-TW" sz="3400" smtClean="0">
                <a:ea typeface="新細明體" charset="-120"/>
              </a:rPr>
              <a:t>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</a:t>
            </a:r>
            <a:r>
              <a:rPr lang="en-US" altLang="zh-TW" baseline="-25000" smtClean="0">
                <a:ea typeface="新細明體" charset="-120"/>
              </a:rPr>
              <a:t>knee</a:t>
            </a:r>
            <a:r>
              <a:rPr lang="en-US" altLang="zh-TW" smtClean="0">
                <a:ea typeface="新細明體" charset="-120"/>
              </a:rPr>
              <a:t>=0.5/Tr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e.g. edge=5ns, what is the equivalent frequency.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F</a:t>
            </a:r>
            <a:r>
              <a:rPr lang="en-US" altLang="zh-TW" baseline="-25000" smtClean="0">
                <a:ea typeface="新細明體" charset="-120"/>
              </a:rPr>
              <a:t>knee=</a:t>
            </a:r>
            <a:r>
              <a:rPr lang="en-US" altLang="zh-TW" smtClean="0">
                <a:ea typeface="新細明體" charset="-120"/>
              </a:rPr>
              <a:t>=0.5/5ns=100MHz.</a:t>
            </a:r>
          </a:p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97AF74-2338-4154-9136-CB64A522C9FE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 smtClean="0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2743200" y="4953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5"/>
          <p:cNvSpPr>
            <a:spLocks noChangeShapeType="1"/>
          </p:cNvSpPr>
          <p:nvPr/>
        </p:nvSpPr>
        <p:spPr bwMode="auto">
          <a:xfrm>
            <a:off x="5867400" y="3505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Freeform 6"/>
          <p:cNvSpPr>
            <a:spLocks/>
          </p:cNvSpPr>
          <p:nvPr/>
        </p:nvSpPr>
        <p:spPr bwMode="auto">
          <a:xfrm>
            <a:off x="4953000" y="3492500"/>
            <a:ext cx="914400" cy="1460500"/>
          </a:xfrm>
          <a:custGeom>
            <a:avLst/>
            <a:gdLst>
              <a:gd name="T0" fmla="*/ 0 w 576"/>
              <a:gd name="T1" fmla="*/ 2147483647 h 920"/>
              <a:gd name="T2" fmla="*/ 2147483647 w 576"/>
              <a:gd name="T3" fmla="*/ 2147483647 h 920"/>
              <a:gd name="T4" fmla="*/ 2147483647 w 576"/>
              <a:gd name="T5" fmla="*/ 2147483647 h 920"/>
              <a:gd name="T6" fmla="*/ 2147483647 w 576"/>
              <a:gd name="T7" fmla="*/ 2147483647 h 920"/>
              <a:gd name="T8" fmla="*/ 2147483647 w 576"/>
              <a:gd name="T9" fmla="*/ 2147483647 h 920"/>
              <a:gd name="T10" fmla="*/ 2147483647 w 576"/>
              <a:gd name="T11" fmla="*/ 2147483647 h 920"/>
              <a:gd name="T12" fmla="*/ 2147483647 w 576"/>
              <a:gd name="T13" fmla="*/ 2147483647 h 920"/>
              <a:gd name="T14" fmla="*/ 2147483647 w 576"/>
              <a:gd name="T15" fmla="*/ 2147483647 h 9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" h="920">
                <a:moveTo>
                  <a:pt x="0" y="920"/>
                </a:moveTo>
                <a:cubicBezTo>
                  <a:pt x="52" y="920"/>
                  <a:pt x="104" y="920"/>
                  <a:pt x="144" y="872"/>
                </a:cubicBezTo>
                <a:cubicBezTo>
                  <a:pt x="184" y="824"/>
                  <a:pt x="216" y="720"/>
                  <a:pt x="240" y="632"/>
                </a:cubicBezTo>
                <a:cubicBezTo>
                  <a:pt x="264" y="544"/>
                  <a:pt x="272" y="432"/>
                  <a:pt x="288" y="344"/>
                </a:cubicBezTo>
                <a:cubicBezTo>
                  <a:pt x="304" y="256"/>
                  <a:pt x="320" y="152"/>
                  <a:pt x="336" y="104"/>
                </a:cubicBezTo>
                <a:cubicBezTo>
                  <a:pt x="352" y="56"/>
                  <a:pt x="360" y="72"/>
                  <a:pt x="384" y="56"/>
                </a:cubicBezTo>
                <a:cubicBezTo>
                  <a:pt x="408" y="40"/>
                  <a:pt x="448" y="16"/>
                  <a:pt x="480" y="8"/>
                </a:cubicBezTo>
                <a:cubicBezTo>
                  <a:pt x="512" y="0"/>
                  <a:pt x="544" y="4"/>
                  <a:pt x="576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7"/>
          <p:cNvSpPr>
            <a:spLocks/>
          </p:cNvSpPr>
          <p:nvPr/>
        </p:nvSpPr>
        <p:spPr bwMode="auto">
          <a:xfrm>
            <a:off x="5562600" y="3568700"/>
            <a:ext cx="1447800" cy="144780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2147483647 h 912"/>
              <a:gd name="T4" fmla="*/ 2147483647 w 912"/>
              <a:gd name="T5" fmla="*/ 2147483647 h 912"/>
              <a:gd name="T6" fmla="*/ 2147483647 w 912"/>
              <a:gd name="T7" fmla="*/ 2147483647 h 912"/>
              <a:gd name="T8" fmla="*/ 2147483647 w 912"/>
              <a:gd name="T9" fmla="*/ 2147483647 h 912"/>
              <a:gd name="T10" fmla="*/ 2147483647 w 912"/>
              <a:gd name="T11" fmla="*/ 2147483647 h 912"/>
              <a:gd name="T12" fmla="*/ 2147483647 w 912"/>
              <a:gd name="T13" fmla="*/ 2147483647 h 912"/>
              <a:gd name="T14" fmla="*/ 2147483647 w 912"/>
              <a:gd name="T15" fmla="*/ 2147483647 h 912"/>
              <a:gd name="T16" fmla="*/ 2147483647 w 912"/>
              <a:gd name="T17" fmla="*/ 2147483647 h 912"/>
              <a:gd name="T18" fmla="*/ 2147483647 w 912"/>
              <a:gd name="T19" fmla="*/ 2147483647 h 912"/>
              <a:gd name="T20" fmla="*/ 2147483647 w 912"/>
              <a:gd name="T21" fmla="*/ 2147483647 h 912"/>
              <a:gd name="T22" fmla="*/ 2147483647 w 912"/>
              <a:gd name="T23" fmla="*/ 2147483647 h 912"/>
              <a:gd name="T24" fmla="*/ 2147483647 w 912"/>
              <a:gd name="T25" fmla="*/ 2147483647 h 912"/>
              <a:gd name="T26" fmla="*/ 2147483647 w 912"/>
              <a:gd name="T27" fmla="*/ 2147483647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2" h="912">
                <a:moveTo>
                  <a:pt x="0" y="8"/>
                </a:moveTo>
                <a:cubicBezTo>
                  <a:pt x="16" y="4"/>
                  <a:pt x="32" y="0"/>
                  <a:pt x="48" y="8"/>
                </a:cubicBezTo>
                <a:cubicBezTo>
                  <a:pt x="64" y="16"/>
                  <a:pt x="80" y="0"/>
                  <a:pt x="96" y="56"/>
                </a:cubicBezTo>
                <a:cubicBezTo>
                  <a:pt x="112" y="112"/>
                  <a:pt x="128" y="232"/>
                  <a:pt x="144" y="344"/>
                </a:cubicBezTo>
                <a:cubicBezTo>
                  <a:pt x="160" y="456"/>
                  <a:pt x="168" y="640"/>
                  <a:pt x="192" y="728"/>
                </a:cubicBezTo>
                <a:cubicBezTo>
                  <a:pt x="216" y="816"/>
                  <a:pt x="248" y="848"/>
                  <a:pt x="288" y="872"/>
                </a:cubicBezTo>
                <a:cubicBezTo>
                  <a:pt x="328" y="896"/>
                  <a:pt x="392" y="912"/>
                  <a:pt x="432" y="872"/>
                </a:cubicBezTo>
                <a:cubicBezTo>
                  <a:pt x="472" y="832"/>
                  <a:pt x="504" y="720"/>
                  <a:pt x="528" y="632"/>
                </a:cubicBezTo>
                <a:cubicBezTo>
                  <a:pt x="552" y="544"/>
                  <a:pt x="560" y="432"/>
                  <a:pt x="576" y="344"/>
                </a:cubicBezTo>
                <a:cubicBezTo>
                  <a:pt x="592" y="256"/>
                  <a:pt x="608" y="152"/>
                  <a:pt x="624" y="104"/>
                </a:cubicBezTo>
                <a:cubicBezTo>
                  <a:pt x="640" y="56"/>
                  <a:pt x="648" y="72"/>
                  <a:pt x="672" y="56"/>
                </a:cubicBezTo>
                <a:cubicBezTo>
                  <a:pt x="696" y="40"/>
                  <a:pt x="744" y="8"/>
                  <a:pt x="768" y="8"/>
                </a:cubicBezTo>
                <a:cubicBezTo>
                  <a:pt x="792" y="8"/>
                  <a:pt x="792" y="16"/>
                  <a:pt x="816" y="56"/>
                </a:cubicBezTo>
                <a:cubicBezTo>
                  <a:pt x="840" y="96"/>
                  <a:pt x="876" y="172"/>
                  <a:pt x="912" y="248"/>
                </a:cubicBezTo>
              </a:path>
            </a:pathLst>
          </a:custGeom>
          <a:noFill/>
          <a:ln w="9525" cap="flat" cmpd="sng">
            <a:solidFill>
              <a:srgbClr val="FF006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8"/>
          <p:cNvSpPr>
            <a:spLocks noChangeShapeType="1"/>
          </p:cNvSpPr>
          <p:nvPr/>
        </p:nvSpPr>
        <p:spPr bwMode="auto">
          <a:xfrm>
            <a:off x="5105400" y="4648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9"/>
          <p:cNvSpPr>
            <a:spLocks noChangeShapeType="1"/>
          </p:cNvSpPr>
          <p:nvPr/>
        </p:nvSpPr>
        <p:spPr bwMode="auto">
          <a:xfrm>
            <a:off x="60960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5562600" y="3733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>
            <a:off x="51054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3962400" y="4419600"/>
            <a:ext cx="1052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 b="0">
                <a:latin typeface="Times New Roman" pitchFamily="18" charset="0"/>
              </a:rPr>
              <a:t>Period/2=Tr</a:t>
            </a:r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>
            <a:off x="51054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5241925" y="5451475"/>
            <a:ext cx="3176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Period of the equivalent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signal </a:t>
            </a:r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 flipH="1" flipV="1">
            <a:off x="5715000" y="5410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>
            <a:off x="4800600" y="4648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E7C26D-1227-4E34-9B50-47C9E905D602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000" smtClean="0"/>
          </a:p>
        </p:txBody>
      </p:sp>
      <p:pic>
        <p:nvPicPr>
          <p:cNvPr id="46084" name="Picture 1026" descr="fig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Line 1029"/>
          <p:cNvSpPr>
            <a:spLocks noChangeShapeType="1"/>
          </p:cNvSpPr>
          <p:nvPr/>
        </p:nvSpPr>
        <p:spPr bwMode="auto">
          <a:xfrm>
            <a:off x="3581400" y="2743200"/>
            <a:ext cx="533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1030"/>
          <p:cNvSpPr>
            <a:spLocks noChangeShapeType="1"/>
          </p:cNvSpPr>
          <p:nvPr/>
        </p:nvSpPr>
        <p:spPr bwMode="auto">
          <a:xfrm>
            <a:off x="3581400" y="2895600"/>
            <a:ext cx="533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1031"/>
          <p:cNvSpPr>
            <a:spLocks noChangeShapeType="1"/>
          </p:cNvSpPr>
          <p:nvPr/>
        </p:nvSpPr>
        <p:spPr bwMode="auto">
          <a:xfrm>
            <a:off x="3810000" y="2895600"/>
            <a:ext cx="0" cy="1219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1032"/>
          <p:cNvSpPr txBox="1">
            <a:spLocks noChangeArrowheads="1"/>
          </p:cNvSpPr>
          <p:nvPr/>
        </p:nvSpPr>
        <p:spPr bwMode="auto">
          <a:xfrm>
            <a:off x="2819400" y="2743200"/>
            <a:ext cx="911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solidFill>
                  <a:srgbClr val="FF0066"/>
                </a:solidFill>
                <a:latin typeface="Times New Roman" pitchFamily="18" charset="0"/>
              </a:rPr>
              <a:t>C</a:t>
            </a:r>
            <a:r>
              <a:rPr lang="en-US" altLang="zh-TW" sz="2400" b="0" baseline="-2500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zh-TW" sz="2400" b="0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solidFill>
                  <a:srgbClr val="FF0066"/>
                </a:solidFill>
                <a:latin typeface="Times New Roman" pitchFamily="18" charset="0"/>
              </a:rPr>
              <a:t>to be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solidFill>
                  <a:srgbClr val="FF0066"/>
                </a:solidFill>
                <a:latin typeface="Times New Roman" pitchFamily="18" charset="0"/>
              </a:rPr>
              <a:t>added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46089" name="Freeform 1033"/>
          <p:cNvSpPr>
            <a:spLocks/>
          </p:cNvSpPr>
          <p:nvPr/>
        </p:nvSpPr>
        <p:spPr bwMode="auto">
          <a:xfrm>
            <a:off x="3727450" y="1819275"/>
            <a:ext cx="239713" cy="952500"/>
          </a:xfrm>
          <a:custGeom>
            <a:avLst/>
            <a:gdLst>
              <a:gd name="T0" fmla="*/ 2147483647 w 151"/>
              <a:gd name="T1" fmla="*/ 0 h 600"/>
              <a:gd name="T2" fmla="*/ 2147483647 w 151"/>
              <a:gd name="T3" fmla="*/ 2147483647 h 600"/>
              <a:gd name="T4" fmla="*/ 2147483647 w 151"/>
              <a:gd name="T5" fmla="*/ 2147483647 h 600"/>
              <a:gd name="T6" fmla="*/ 2147483647 w 151"/>
              <a:gd name="T7" fmla="*/ 2147483647 h 600"/>
              <a:gd name="T8" fmla="*/ 2147483647 w 151"/>
              <a:gd name="T9" fmla="*/ 2147483647 h 600"/>
              <a:gd name="T10" fmla="*/ 2147483647 w 151"/>
              <a:gd name="T11" fmla="*/ 2147483647 h 600"/>
              <a:gd name="T12" fmla="*/ 2147483647 w 151"/>
              <a:gd name="T13" fmla="*/ 2147483647 h 600"/>
              <a:gd name="T14" fmla="*/ 2147483647 w 151"/>
              <a:gd name="T15" fmla="*/ 2147483647 h 600"/>
              <a:gd name="T16" fmla="*/ 2147483647 w 151"/>
              <a:gd name="T17" fmla="*/ 2147483647 h 600"/>
              <a:gd name="T18" fmla="*/ 2147483647 w 151"/>
              <a:gd name="T19" fmla="*/ 2147483647 h 600"/>
              <a:gd name="T20" fmla="*/ 2147483647 w 151"/>
              <a:gd name="T21" fmla="*/ 2147483647 h 600"/>
              <a:gd name="T22" fmla="*/ 2147483647 w 151"/>
              <a:gd name="T23" fmla="*/ 2147483647 h 600"/>
              <a:gd name="T24" fmla="*/ 2147483647 w 151"/>
              <a:gd name="T25" fmla="*/ 2147483647 h 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1" h="600">
                <a:moveTo>
                  <a:pt x="29" y="0"/>
                </a:moveTo>
                <a:cubicBezTo>
                  <a:pt x="35" y="49"/>
                  <a:pt x="37" y="99"/>
                  <a:pt x="44" y="148"/>
                </a:cubicBezTo>
                <a:cubicBezTo>
                  <a:pt x="45" y="159"/>
                  <a:pt x="44" y="172"/>
                  <a:pt x="52" y="179"/>
                </a:cubicBezTo>
                <a:cubicBezTo>
                  <a:pt x="62" y="189"/>
                  <a:pt x="78" y="189"/>
                  <a:pt x="91" y="194"/>
                </a:cubicBezTo>
                <a:cubicBezTo>
                  <a:pt x="100" y="213"/>
                  <a:pt x="119" y="228"/>
                  <a:pt x="122" y="249"/>
                </a:cubicBezTo>
                <a:cubicBezTo>
                  <a:pt x="128" y="293"/>
                  <a:pt x="95" y="315"/>
                  <a:pt x="60" y="327"/>
                </a:cubicBezTo>
                <a:cubicBezTo>
                  <a:pt x="0" y="306"/>
                  <a:pt x="17" y="280"/>
                  <a:pt x="68" y="265"/>
                </a:cubicBezTo>
                <a:cubicBezTo>
                  <a:pt x="100" y="275"/>
                  <a:pt x="111" y="292"/>
                  <a:pt x="130" y="319"/>
                </a:cubicBezTo>
                <a:cubicBezTo>
                  <a:pt x="118" y="388"/>
                  <a:pt x="121" y="384"/>
                  <a:pt x="52" y="374"/>
                </a:cubicBezTo>
                <a:cubicBezTo>
                  <a:pt x="87" y="350"/>
                  <a:pt x="88" y="359"/>
                  <a:pt x="122" y="381"/>
                </a:cubicBezTo>
                <a:cubicBezTo>
                  <a:pt x="123" y="382"/>
                  <a:pt x="151" y="421"/>
                  <a:pt x="146" y="428"/>
                </a:cubicBezTo>
                <a:cubicBezTo>
                  <a:pt x="129" y="451"/>
                  <a:pt x="100" y="459"/>
                  <a:pt x="75" y="467"/>
                </a:cubicBezTo>
                <a:cubicBezTo>
                  <a:pt x="64" y="504"/>
                  <a:pt x="30" y="570"/>
                  <a:pt x="60" y="600"/>
                </a:cubicBezTo>
              </a:path>
            </a:pathLst>
          </a:custGeom>
          <a:noFill/>
          <a:ln w="57150" cap="flat" cmpd="sng">
            <a:solidFill>
              <a:srgbClr val="FF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0" name="Picture 1034" descr="The Water Tower in New Asia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200"/>
            <a:ext cx="16367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Level 3: Local filtering at individual integrated circuits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However no capacitor is perfect, L</a:t>
            </a:r>
            <a:r>
              <a:rPr lang="en-US" altLang="zh-TW" baseline="-25000" smtClean="0">
                <a:ea typeface="新細明體" charset="-120"/>
              </a:rPr>
              <a:t>C2 </a:t>
            </a:r>
            <a:r>
              <a:rPr lang="en-US" altLang="zh-TW" smtClean="0">
                <a:ea typeface="新細明體" charset="-120"/>
              </a:rPr>
              <a:t>(at the legs of by pass capacitor C</a:t>
            </a:r>
            <a:r>
              <a:rPr lang="en-US" altLang="zh-TW" baseline="-25000" smtClean="0"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)</a:t>
            </a:r>
            <a:r>
              <a:rPr lang="en-US" altLang="zh-TW" baseline="-25000" smtClean="0"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may cause its impedance to rise at high frequency.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The best way to get very low inductance is to use a lot of parallel small capacitors.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Use capacitor array to reduce the the problem of L</a:t>
            </a:r>
            <a:r>
              <a:rPr lang="en-US" altLang="zh-TW" baseline="-25000" smtClean="0">
                <a:ea typeface="新細明體" charset="-120"/>
              </a:rPr>
              <a:t>C2 </a:t>
            </a:r>
            <a:r>
              <a:rPr lang="en-US" altLang="zh-TW" smtClean="0">
                <a:ea typeface="新細明體" charset="-120"/>
              </a:rPr>
              <a:t>at high frequency.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See Example 8.2 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10AB9C-4D14-4218-97FC-7D22BF3BDD6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000" smtClean="0"/>
          </a:p>
        </p:txBody>
      </p:sp>
      <p:pic>
        <p:nvPicPr>
          <p:cNvPr id="47110" name="Picture 4" descr="MPj04225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217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148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Analogous to the</a:t>
            </a:r>
            <a:br>
              <a:rPr lang="en-US" altLang="en-US" sz="3400" dirty="0" smtClean="0"/>
            </a:br>
            <a:r>
              <a:rPr lang="en-US" altLang="en-US" sz="3400" dirty="0" smtClean="0"/>
              <a:t>water delivery system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idx="1"/>
          </p:nvPr>
        </p:nvSpPr>
        <p:spPr>
          <a:xfrm>
            <a:off x="436563" y="1592263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51E946-B718-4759-B4EA-9F9EF9842D1A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000" smtClean="0"/>
          </a:p>
        </p:txBody>
      </p:sp>
      <p:pic>
        <p:nvPicPr>
          <p:cNvPr id="48134" name="Picture 4" descr="MPj04225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1217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5" descr="MPj04225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1217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MPj04225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217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MPj04225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1217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2" descr="The Water Tower in New Asia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6367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3" descr="MCBD20043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3638"/>
            <a:ext cx="2332123" cy="128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Line 14"/>
          <p:cNvSpPr>
            <a:spLocks noChangeShapeType="1"/>
          </p:cNvSpPr>
          <p:nvPr/>
        </p:nvSpPr>
        <p:spPr bwMode="auto">
          <a:xfrm flipH="1">
            <a:off x="5334000" y="1322479"/>
            <a:ext cx="1238316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5"/>
          <p:cNvSpPr>
            <a:spLocks noChangeShapeType="1"/>
          </p:cNvSpPr>
          <p:nvPr/>
        </p:nvSpPr>
        <p:spPr bwMode="auto">
          <a:xfrm flipH="1">
            <a:off x="1905000" y="38862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6"/>
          <p:cNvSpPr>
            <a:spLocks noChangeShapeType="1"/>
          </p:cNvSpPr>
          <p:nvPr/>
        </p:nvSpPr>
        <p:spPr bwMode="auto">
          <a:xfrm flipH="1">
            <a:off x="4038600" y="4038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7"/>
          <p:cNvSpPr>
            <a:spLocks noChangeShapeType="1"/>
          </p:cNvSpPr>
          <p:nvPr/>
        </p:nvSpPr>
        <p:spPr bwMode="auto">
          <a:xfrm>
            <a:off x="5029200" y="4038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8"/>
          <p:cNvSpPr>
            <a:spLocks noChangeShapeType="1"/>
          </p:cNvSpPr>
          <p:nvPr/>
        </p:nvSpPr>
        <p:spPr bwMode="auto">
          <a:xfrm>
            <a:off x="5486400" y="381000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Oval 19"/>
          <p:cNvSpPr>
            <a:spLocks noChangeArrowheads="1"/>
          </p:cNvSpPr>
          <p:nvPr/>
        </p:nvSpPr>
        <p:spPr bwMode="auto">
          <a:xfrm>
            <a:off x="66294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8146" name="Oval 20"/>
          <p:cNvSpPr>
            <a:spLocks noChangeArrowheads="1"/>
          </p:cNvSpPr>
          <p:nvPr/>
        </p:nvSpPr>
        <p:spPr bwMode="auto">
          <a:xfrm>
            <a:off x="68580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8147" name="Oval 21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4814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9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0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484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72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2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172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3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6192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54" name="Text Box 29"/>
          <p:cNvSpPr txBox="1">
            <a:spLocks noChangeArrowheads="1"/>
          </p:cNvSpPr>
          <p:nvPr/>
        </p:nvSpPr>
        <p:spPr bwMode="auto">
          <a:xfrm>
            <a:off x="6461125" y="27035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or</a:t>
            </a:r>
          </a:p>
        </p:txBody>
      </p:sp>
      <p:sp>
        <p:nvSpPr>
          <p:cNvPr id="48155" name="TextBox 1"/>
          <p:cNvSpPr txBox="1">
            <a:spLocks noChangeArrowheads="1"/>
          </p:cNvSpPr>
          <p:nvPr/>
        </p:nvSpPr>
        <p:spPr bwMode="auto">
          <a:xfrm>
            <a:off x="76200" y="6172200"/>
            <a:ext cx="204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/>
              <a:t>Capacitor </a:t>
            </a:r>
          </a:p>
          <a:p>
            <a:r>
              <a:rPr lang="en-US" altLang="en-US"/>
              <a:t>Array e.g. 0.01uF</a:t>
            </a:r>
          </a:p>
        </p:txBody>
      </p:sp>
      <p:sp>
        <p:nvSpPr>
          <p:cNvPr id="48156" name="TextBox 27"/>
          <p:cNvSpPr txBox="1">
            <a:spLocks noChangeArrowheads="1"/>
          </p:cNvSpPr>
          <p:nvPr/>
        </p:nvSpPr>
        <p:spPr bwMode="auto">
          <a:xfrm>
            <a:off x="1524000" y="2771775"/>
            <a:ext cx="192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/>
              <a:t>Board level </a:t>
            </a:r>
          </a:p>
          <a:p>
            <a:r>
              <a:rPr lang="en-US" altLang="en-US"/>
              <a:t>By Capacitor </a:t>
            </a:r>
          </a:p>
          <a:p>
            <a:r>
              <a:rPr lang="en-US" altLang="en-US"/>
              <a:t>e.g. 10uF-200uF</a:t>
            </a:r>
          </a:p>
        </p:txBody>
      </p:sp>
      <p:sp>
        <p:nvSpPr>
          <p:cNvPr id="48157" name="TextBox 28"/>
          <p:cNvSpPr txBox="1">
            <a:spLocks noChangeArrowheads="1"/>
          </p:cNvSpPr>
          <p:nvPr/>
        </p:nvSpPr>
        <p:spPr bwMode="auto">
          <a:xfrm>
            <a:off x="7085013" y="1643063"/>
            <a:ext cx="168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/>
              <a:t>Power supply</a:t>
            </a:r>
          </a:p>
        </p:txBody>
      </p:sp>
      <p:sp>
        <p:nvSpPr>
          <p:cNvPr id="48158" name="TextBox 29"/>
          <p:cNvSpPr txBox="1">
            <a:spLocks noChangeArrowheads="1"/>
          </p:cNvSpPr>
          <p:nvPr/>
        </p:nvSpPr>
        <p:spPr bwMode="auto">
          <a:xfrm>
            <a:off x="6122988" y="355123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/>
              <a:t>e.g. 10uF-200uF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Multi-level by pass capacitors design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ea typeface="新細明體" charset="-120"/>
              </a:rPr>
              <a:t>Power supply -&gt;	board 		--&gt;	individual Ics</a:t>
            </a: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Example:F</a:t>
            </a:r>
            <a:r>
              <a:rPr lang="en-US" altLang="zh-TW" sz="2400" baseline="-25000" smtClean="0">
                <a:ea typeface="新細明體" charset="-120"/>
              </a:rPr>
              <a:t>psw</a:t>
            </a:r>
            <a:r>
              <a:rPr lang="en-US" altLang="zh-TW" sz="2400" smtClean="0">
                <a:ea typeface="新細明體" charset="-120"/>
              </a:rPr>
              <a:t>	F</a:t>
            </a:r>
            <a:r>
              <a:rPr lang="en-US" altLang="zh-TW" sz="2400" baseline="-25000" smtClean="0">
                <a:ea typeface="新細明體" charset="-120"/>
              </a:rPr>
              <a:t>board</a:t>
            </a:r>
            <a:r>
              <a:rPr lang="en-US" altLang="zh-TW" sz="2400" smtClean="0">
                <a:ea typeface="新細明體" charset="-120"/>
              </a:rPr>
              <a:t>			F</a:t>
            </a:r>
            <a:r>
              <a:rPr lang="en-US" altLang="zh-TW" sz="2400" baseline="-25000" smtClean="0">
                <a:ea typeface="新細明體" charset="-120"/>
              </a:rPr>
              <a:t>c_array</a:t>
            </a:r>
            <a:endParaRPr lang="en-US" altLang="zh-TW" sz="2400" smtClean="0">
              <a:ea typeface="新細明體" charset="-120"/>
            </a:endParaRP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below159KHz 	159K-&gt;3.18M	3.18M-&gt;F</a:t>
            </a:r>
            <a:r>
              <a:rPr lang="en-US" altLang="zh-TW" sz="2400" baseline="-25000" smtClean="0">
                <a:ea typeface="新細明體" charset="-120"/>
              </a:rPr>
              <a:t>knee</a:t>
            </a:r>
            <a:endParaRPr lang="en-US" altLang="zh-TW" sz="2400" smtClean="0">
              <a:ea typeface="新細明體" charset="-120"/>
            </a:endParaRP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 			10u-1000uF		32x0.016uF </a:t>
            </a:r>
          </a:p>
          <a:p>
            <a:pPr eaLnBrk="1" hangingPunct="1"/>
            <a:r>
              <a:rPr lang="en-US" altLang="zh-TW" sz="2000" smtClean="0">
                <a:ea typeface="新細明體" charset="-120"/>
              </a:rPr>
              <a:t>A power supply provides low impedance at low frequency.</a:t>
            </a:r>
          </a:p>
          <a:p>
            <a:pPr eaLnBrk="1" hangingPunct="1"/>
            <a:r>
              <a:rPr lang="en-US" altLang="zh-TW" sz="2000" smtClean="0">
                <a:ea typeface="新細明體" charset="-120"/>
              </a:rPr>
              <a:t>Board level by pass capacitors provide low impedance at higher frequency</a:t>
            </a:r>
          </a:p>
          <a:p>
            <a:pPr eaLnBrk="1" hangingPunct="1"/>
            <a:r>
              <a:rPr lang="en-US" altLang="zh-TW" sz="2000" smtClean="0">
                <a:ea typeface="新細明體" charset="-120"/>
              </a:rPr>
              <a:t>Parallel a lot of small capacitors provide very low impedance up to a very high frequency F</a:t>
            </a:r>
            <a:r>
              <a:rPr lang="en-US" altLang="zh-TW" sz="2000" baseline="-25000" smtClean="0">
                <a:ea typeface="新細明體" charset="-120"/>
              </a:rPr>
              <a:t>knee</a:t>
            </a:r>
            <a:r>
              <a:rPr lang="en-US" altLang="zh-TW" sz="2000" smtClean="0">
                <a:ea typeface="新細明體" charset="-120"/>
              </a:rPr>
              <a:t>(e.g. edge=5ns, F</a:t>
            </a:r>
            <a:r>
              <a:rPr lang="en-US" altLang="zh-TW" sz="2000" baseline="-25000" smtClean="0">
                <a:ea typeface="新細明體" charset="-120"/>
              </a:rPr>
              <a:t>knee</a:t>
            </a:r>
            <a:r>
              <a:rPr lang="en-US" altLang="zh-TW" sz="2000" smtClean="0">
                <a:ea typeface="新細明體" charset="-120"/>
              </a:rPr>
              <a:t>=0.5/Tr=0.5/5ns=100MHz).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946D19-B628-4A96-A9CC-7BD956CBAF8C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000" smtClean="0"/>
          </a:p>
        </p:txBody>
      </p:sp>
      <p:pic>
        <p:nvPicPr>
          <p:cNvPr id="49158" name="Picture 2" descr="MPj04225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658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3" descr="The Water Tower in New Asia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6731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4" descr="MCBD20043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1371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5" descr="MPj04225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658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6" descr="MPj04225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43000"/>
            <a:ext cx="658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Oval 7"/>
          <p:cNvSpPr>
            <a:spLocks noChangeArrowheads="1"/>
          </p:cNvSpPr>
          <p:nvPr/>
        </p:nvSpPr>
        <p:spPr bwMode="auto">
          <a:xfrm>
            <a:off x="79248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9164" name="Oval 9"/>
          <p:cNvSpPr>
            <a:spLocks noChangeArrowheads="1"/>
          </p:cNvSpPr>
          <p:nvPr/>
        </p:nvSpPr>
        <p:spPr bwMode="auto">
          <a:xfrm>
            <a:off x="80772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4916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13716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Power supply bypass capacitor design</a:t>
            </a:r>
          </a:p>
        </p:txBody>
      </p:sp>
      <p:sp>
        <p:nvSpPr>
          <p:cNvPr id="5018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Design calculations, find</a:t>
            </a:r>
          </a:p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BF7427-AE9D-4B81-B9CB-46CA0D60528C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000" smtClean="0"/>
          </a:p>
        </p:txBody>
      </p:sp>
      <p:pic>
        <p:nvPicPr>
          <p:cNvPr id="50182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3" name="Oval 32"/>
          <p:cNvSpPr>
            <a:spLocks noChangeArrowheads="1"/>
          </p:cNvSpPr>
          <p:nvPr/>
        </p:nvSpPr>
        <p:spPr bwMode="auto">
          <a:xfrm>
            <a:off x="59436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0184" name="Oval 33"/>
          <p:cNvSpPr>
            <a:spLocks noChangeArrowheads="1"/>
          </p:cNvSpPr>
          <p:nvPr/>
        </p:nvSpPr>
        <p:spPr bwMode="auto">
          <a:xfrm>
            <a:off x="61722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018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6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7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Revision of important formulas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(Remember them!!!!)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i="1" dirty="0" smtClean="0">
                <a:ea typeface="新細明體" charset="-120"/>
              </a:rPr>
              <a:t>Impedance of C at freq. </a:t>
            </a:r>
          </a:p>
          <a:p>
            <a:pPr eaLnBrk="1" hangingPunct="1"/>
            <a:r>
              <a:rPr lang="en-US" altLang="zh-TW" i="1" dirty="0" smtClean="0">
                <a:ea typeface="新細明體" charset="-120"/>
              </a:rPr>
              <a:t>Impedance of L at freq. </a:t>
            </a:r>
          </a:p>
          <a:p>
            <a:pPr lvl="1" eaLnBrk="1" hangingPunct="1"/>
            <a:r>
              <a:rPr lang="en-US" altLang="zh-TW" sz="2000" i="1" dirty="0" smtClean="0">
                <a:ea typeface="新細明體" charset="-120"/>
                <a:sym typeface="Symbol" pitchFamily="18" charset="2"/>
              </a:rPr>
              <a:t>                   current passing thru. a capacitor with changing voltage</a:t>
            </a:r>
          </a:p>
          <a:p>
            <a:pPr lvl="1" eaLnBrk="1" hangingPunct="1"/>
            <a:endParaRPr lang="en-US" altLang="zh-TW" sz="2000" i="1" dirty="0" smtClean="0">
              <a:ea typeface="新細明體" charset="-120"/>
              <a:sym typeface="Symbol" pitchFamily="18" charset="2"/>
            </a:endParaRPr>
          </a:p>
          <a:p>
            <a:pPr lvl="1" eaLnBrk="1" hangingPunct="1"/>
            <a:r>
              <a:rPr lang="en-US" altLang="zh-TW" sz="2100" i="1" dirty="0" smtClean="0">
                <a:ea typeface="新細明體" charset="-120"/>
                <a:sym typeface="Symbol" pitchFamily="18" charset="2"/>
              </a:rPr>
              <a:t>                  voltage across an inductor with changing current</a:t>
            </a:r>
          </a:p>
          <a:p>
            <a:pPr eaLnBrk="1" hangingPunct="1"/>
            <a:r>
              <a:rPr lang="en-US" altLang="zh-TW" sz="2800" i="1" dirty="0" smtClean="0">
                <a:ea typeface="新細明體" charset="-120"/>
                <a:sym typeface="Symbol" pitchFamily="18" charset="2"/>
              </a:rPr>
              <a:t>Also when impedance is in terms of </a:t>
            </a:r>
            <a:r>
              <a:rPr lang="en-US" altLang="zh-TW" sz="2800" i="1" dirty="0" err="1" smtClean="0">
                <a:ea typeface="新細明體" charset="-120"/>
                <a:sym typeface="Symbol" pitchFamily="18" charset="2"/>
              </a:rPr>
              <a:t>F</a:t>
            </a:r>
            <a:r>
              <a:rPr lang="en-US" altLang="zh-TW" sz="2800" i="1" baseline="-25000" dirty="0" err="1" smtClean="0">
                <a:ea typeface="新細明體" charset="-120"/>
                <a:sym typeface="Symbol" pitchFamily="18" charset="2"/>
              </a:rPr>
              <a:t>knee</a:t>
            </a:r>
            <a:r>
              <a:rPr lang="en-US" altLang="zh-TW" sz="2800" i="1" dirty="0" smtClean="0">
                <a:ea typeface="新細明體" charset="-120"/>
                <a:sym typeface="Symbol" pitchFamily="18" charset="2"/>
              </a:rPr>
              <a:t>:</a:t>
            </a:r>
          </a:p>
          <a:p>
            <a:pPr eaLnBrk="1" hangingPunct="1"/>
            <a:endParaRPr lang="en-US" altLang="zh-TW" sz="2800" i="1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zh-TW" altLang="en-US" sz="2800" dirty="0" smtClean="0">
              <a:ea typeface="新細明體" charset="-120"/>
              <a:sym typeface="Symbol" pitchFamily="18" charset="2"/>
            </a:endParaRP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F6B795-F2A2-4567-A1BA-D88C07A4BC00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00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5439"/>
              </p:ext>
            </p:extLst>
          </p:nvPr>
        </p:nvGraphicFramePr>
        <p:xfrm>
          <a:off x="5137150" y="1676400"/>
          <a:ext cx="19954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4" name="公式" r:id="rId3" imgW="1282680" imgH="393480" progId="Equation.3">
                  <p:embed/>
                </p:oleObj>
              </mc:Choice>
              <mc:Fallback>
                <p:oleObj name="公式" r:id="rId3" imgW="1282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7150" y="1676400"/>
                        <a:ext cx="1995488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018744"/>
              </p:ext>
            </p:extLst>
          </p:nvPr>
        </p:nvGraphicFramePr>
        <p:xfrm>
          <a:off x="5127625" y="2362200"/>
          <a:ext cx="1955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5" name="公式" r:id="rId5" imgW="1257120" imgH="215640" progId="Equation.3">
                  <p:embed/>
                </p:oleObj>
              </mc:Choice>
              <mc:Fallback>
                <p:oleObj name="公式" r:id="rId5" imgW="1257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362200"/>
                        <a:ext cx="1955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69834"/>
              </p:ext>
            </p:extLst>
          </p:nvPr>
        </p:nvGraphicFramePr>
        <p:xfrm>
          <a:off x="1260475" y="2667000"/>
          <a:ext cx="10318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6" name="公式" r:id="rId7" imgW="749160" imgH="431640" progId="Equation.3">
                  <p:embed/>
                </p:oleObj>
              </mc:Choice>
              <mc:Fallback>
                <p:oleObj name="公式" r:id="rId7" imgW="74916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667000"/>
                        <a:ext cx="10318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433889"/>
              </p:ext>
            </p:extLst>
          </p:nvPr>
        </p:nvGraphicFramePr>
        <p:xfrm>
          <a:off x="1295400" y="3429000"/>
          <a:ext cx="9794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7" name="公式" r:id="rId9" imgW="711000" imgH="431640" progId="Equation.3">
                  <p:embed/>
                </p:oleObj>
              </mc:Choice>
              <mc:Fallback>
                <p:oleObj name="公式" r:id="rId9" imgW="7110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29000"/>
                        <a:ext cx="97948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8809"/>
              </p:ext>
            </p:extLst>
          </p:nvPr>
        </p:nvGraphicFramePr>
        <p:xfrm>
          <a:off x="990600" y="4419600"/>
          <a:ext cx="258834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8" name="公式" r:id="rId11" imgW="1663560" imgH="1320480" progId="Equation.3">
                  <p:embed/>
                </p:oleObj>
              </mc:Choice>
              <mc:Fallback>
                <p:oleObj name="公式" r:id="rId11" imgW="1663560" imgH="1320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258834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Level 1 - Power distribution lines</a:t>
            </a:r>
          </a:p>
        </p:txBody>
      </p:sp>
      <p:sp>
        <p:nvSpPr>
          <p:cNvPr id="5222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Board level by pass capacitor(C2) design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15D82B-652C-4F93-ACB9-DC5DC3CB6DCB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000" smtClean="0"/>
          </a:p>
        </p:txBody>
      </p:sp>
      <p:sp>
        <p:nvSpPr>
          <p:cNvPr id="52230" name="Rectangle 1029"/>
          <p:cNvSpPr>
            <a:spLocks noChangeArrowheads="1"/>
          </p:cNvSpPr>
          <p:nvPr/>
        </p:nvSpPr>
        <p:spPr bwMode="auto">
          <a:xfrm>
            <a:off x="762000" y="2819400"/>
            <a:ext cx="1143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2231" name="Text Box 1030"/>
          <p:cNvSpPr txBox="1">
            <a:spLocks noChangeArrowheads="1"/>
          </p:cNvSpPr>
          <p:nvPr/>
        </p:nvSpPr>
        <p:spPr bwMode="auto">
          <a:xfrm>
            <a:off x="974725" y="3089275"/>
            <a:ext cx="996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52232" name="Freeform 1031"/>
          <p:cNvSpPr>
            <a:spLocks/>
          </p:cNvSpPr>
          <p:nvPr/>
        </p:nvSpPr>
        <p:spPr bwMode="auto">
          <a:xfrm>
            <a:off x="1911350" y="2743200"/>
            <a:ext cx="2178050" cy="349250"/>
          </a:xfrm>
          <a:custGeom>
            <a:avLst/>
            <a:gdLst>
              <a:gd name="T0" fmla="*/ 0 w 1372"/>
              <a:gd name="T1" fmla="*/ 2147483647 h 220"/>
              <a:gd name="T2" fmla="*/ 2147483647 w 1372"/>
              <a:gd name="T3" fmla="*/ 2147483647 h 220"/>
              <a:gd name="T4" fmla="*/ 2147483647 w 1372"/>
              <a:gd name="T5" fmla="*/ 2147483647 h 220"/>
              <a:gd name="T6" fmla="*/ 2147483647 w 1372"/>
              <a:gd name="T7" fmla="*/ 2147483647 h 220"/>
              <a:gd name="T8" fmla="*/ 2147483647 w 1372"/>
              <a:gd name="T9" fmla="*/ 2147483647 h 220"/>
              <a:gd name="T10" fmla="*/ 2147483647 w 1372"/>
              <a:gd name="T11" fmla="*/ 2147483647 h 220"/>
              <a:gd name="T12" fmla="*/ 2147483647 w 1372"/>
              <a:gd name="T13" fmla="*/ 0 h 220"/>
              <a:gd name="T14" fmla="*/ 2147483647 w 1372"/>
              <a:gd name="T15" fmla="*/ 2147483647 h 220"/>
              <a:gd name="T16" fmla="*/ 2147483647 w 1372"/>
              <a:gd name="T17" fmla="*/ 2147483647 h 220"/>
              <a:gd name="T18" fmla="*/ 2147483647 w 1372"/>
              <a:gd name="T19" fmla="*/ 2147483647 h 220"/>
              <a:gd name="T20" fmla="*/ 2147483647 w 1372"/>
              <a:gd name="T21" fmla="*/ 2147483647 h 220"/>
              <a:gd name="T22" fmla="*/ 2147483647 w 1372"/>
              <a:gd name="T23" fmla="*/ 2147483647 h 220"/>
              <a:gd name="T24" fmla="*/ 2147483647 w 1372"/>
              <a:gd name="T25" fmla="*/ 2147483647 h 220"/>
              <a:gd name="T26" fmla="*/ 2147483647 w 1372"/>
              <a:gd name="T27" fmla="*/ 2147483647 h 220"/>
              <a:gd name="T28" fmla="*/ 2147483647 w 1372"/>
              <a:gd name="T29" fmla="*/ 2147483647 h 220"/>
              <a:gd name="T30" fmla="*/ 2147483647 w 1372"/>
              <a:gd name="T31" fmla="*/ 2147483647 h 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72" h="220">
                <a:moveTo>
                  <a:pt x="0" y="218"/>
                </a:moveTo>
                <a:cubicBezTo>
                  <a:pt x="17" y="202"/>
                  <a:pt x="34" y="179"/>
                  <a:pt x="53" y="166"/>
                </a:cubicBezTo>
                <a:cubicBezTo>
                  <a:pt x="90" y="142"/>
                  <a:pt x="134" y="136"/>
                  <a:pt x="175" y="122"/>
                </a:cubicBezTo>
                <a:cubicBezTo>
                  <a:pt x="179" y="123"/>
                  <a:pt x="235" y="132"/>
                  <a:pt x="245" y="140"/>
                </a:cubicBezTo>
                <a:cubicBezTo>
                  <a:pt x="333" y="209"/>
                  <a:pt x="263" y="180"/>
                  <a:pt x="323" y="201"/>
                </a:cubicBezTo>
                <a:cubicBezTo>
                  <a:pt x="385" y="188"/>
                  <a:pt x="363" y="187"/>
                  <a:pt x="402" y="148"/>
                </a:cubicBezTo>
                <a:cubicBezTo>
                  <a:pt x="421" y="92"/>
                  <a:pt x="475" y="20"/>
                  <a:pt x="533" y="0"/>
                </a:cubicBezTo>
                <a:cubicBezTo>
                  <a:pt x="542" y="6"/>
                  <a:pt x="550" y="13"/>
                  <a:pt x="559" y="17"/>
                </a:cubicBezTo>
                <a:cubicBezTo>
                  <a:pt x="576" y="25"/>
                  <a:pt x="611" y="35"/>
                  <a:pt x="611" y="35"/>
                </a:cubicBezTo>
                <a:cubicBezTo>
                  <a:pt x="623" y="46"/>
                  <a:pt x="632" y="61"/>
                  <a:pt x="646" y="70"/>
                </a:cubicBezTo>
                <a:cubicBezTo>
                  <a:pt x="667" y="83"/>
                  <a:pt x="701" y="88"/>
                  <a:pt x="725" y="96"/>
                </a:cubicBezTo>
                <a:cubicBezTo>
                  <a:pt x="760" y="87"/>
                  <a:pt x="786" y="79"/>
                  <a:pt x="812" y="52"/>
                </a:cubicBezTo>
                <a:cubicBezTo>
                  <a:pt x="869" y="67"/>
                  <a:pt x="929" y="69"/>
                  <a:pt x="987" y="79"/>
                </a:cubicBezTo>
                <a:cubicBezTo>
                  <a:pt x="1063" y="116"/>
                  <a:pt x="1133" y="135"/>
                  <a:pt x="1213" y="157"/>
                </a:cubicBezTo>
                <a:cubicBezTo>
                  <a:pt x="1247" y="180"/>
                  <a:pt x="1279" y="187"/>
                  <a:pt x="1318" y="201"/>
                </a:cubicBezTo>
                <a:cubicBezTo>
                  <a:pt x="1372" y="220"/>
                  <a:pt x="1326" y="218"/>
                  <a:pt x="1353" y="21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Freeform 1032"/>
          <p:cNvSpPr>
            <a:spLocks/>
          </p:cNvSpPr>
          <p:nvPr/>
        </p:nvSpPr>
        <p:spPr bwMode="auto">
          <a:xfrm>
            <a:off x="1911350" y="3708400"/>
            <a:ext cx="2147888" cy="157163"/>
          </a:xfrm>
          <a:custGeom>
            <a:avLst/>
            <a:gdLst>
              <a:gd name="T0" fmla="*/ 0 w 1353"/>
              <a:gd name="T1" fmla="*/ 2147483647 h 99"/>
              <a:gd name="T2" fmla="*/ 2147483647 w 1353"/>
              <a:gd name="T3" fmla="*/ 2147483647 h 99"/>
              <a:gd name="T4" fmla="*/ 2147483647 w 1353"/>
              <a:gd name="T5" fmla="*/ 2147483647 h 99"/>
              <a:gd name="T6" fmla="*/ 2147483647 w 1353"/>
              <a:gd name="T7" fmla="*/ 2147483647 h 99"/>
              <a:gd name="T8" fmla="*/ 2147483647 w 1353"/>
              <a:gd name="T9" fmla="*/ 2147483647 h 99"/>
              <a:gd name="T10" fmla="*/ 2147483647 w 1353"/>
              <a:gd name="T11" fmla="*/ 2147483647 h 99"/>
              <a:gd name="T12" fmla="*/ 2147483647 w 1353"/>
              <a:gd name="T13" fmla="*/ 2147483647 h 99"/>
              <a:gd name="T14" fmla="*/ 2147483647 w 1353"/>
              <a:gd name="T15" fmla="*/ 2147483647 h 99"/>
              <a:gd name="T16" fmla="*/ 2147483647 w 1353"/>
              <a:gd name="T17" fmla="*/ 2147483647 h 99"/>
              <a:gd name="T18" fmla="*/ 2147483647 w 1353"/>
              <a:gd name="T19" fmla="*/ 2147483647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53" h="99">
                <a:moveTo>
                  <a:pt x="0" y="55"/>
                </a:moveTo>
                <a:cubicBezTo>
                  <a:pt x="47" y="52"/>
                  <a:pt x="93" y="51"/>
                  <a:pt x="140" y="47"/>
                </a:cubicBezTo>
                <a:cubicBezTo>
                  <a:pt x="155" y="46"/>
                  <a:pt x="169" y="40"/>
                  <a:pt x="184" y="38"/>
                </a:cubicBezTo>
                <a:cubicBezTo>
                  <a:pt x="230" y="31"/>
                  <a:pt x="323" y="20"/>
                  <a:pt x="323" y="20"/>
                </a:cubicBezTo>
                <a:cubicBezTo>
                  <a:pt x="388" y="0"/>
                  <a:pt x="530" y="26"/>
                  <a:pt x="585" y="29"/>
                </a:cubicBezTo>
                <a:cubicBezTo>
                  <a:pt x="634" y="78"/>
                  <a:pt x="646" y="87"/>
                  <a:pt x="716" y="99"/>
                </a:cubicBezTo>
                <a:cubicBezTo>
                  <a:pt x="793" y="92"/>
                  <a:pt x="851" y="77"/>
                  <a:pt x="925" y="64"/>
                </a:cubicBezTo>
                <a:cubicBezTo>
                  <a:pt x="973" y="19"/>
                  <a:pt x="949" y="28"/>
                  <a:pt x="1039" y="38"/>
                </a:cubicBezTo>
                <a:cubicBezTo>
                  <a:pt x="1113" y="64"/>
                  <a:pt x="1138" y="58"/>
                  <a:pt x="1240" y="64"/>
                </a:cubicBezTo>
                <a:cubicBezTo>
                  <a:pt x="1280" y="74"/>
                  <a:pt x="1317" y="80"/>
                  <a:pt x="1353" y="99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033"/>
          <p:cNvSpPr txBox="1">
            <a:spLocks noChangeArrowheads="1"/>
          </p:cNvSpPr>
          <p:nvPr/>
        </p:nvSpPr>
        <p:spPr bwMode="auto">
          <a:xfrm>
            <a:off x="3184525" y="2327275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Vcc</a:t>
            </a:r>
          </a:p>
        </p:txBody>
      </p:sp>
      <p:sp>
        <p:nvSpPr>
          <p:cNvPr id="52235" name="Text Box 1034"/>
          <p:cNvSpPr txBox="1">
            <a:spLocks noChangeArrowheads="1"/>
          </p:cNvSpPr>
          <p:nvPr/>
        </p:nvSpPr>
        <p:spPr bwMode="auto">
          <a:xfrm>
            <a:off x="2422525" y="3698875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Ground</a:t>
            </a:r>
          </a:p>
        </p:txBody>
      </p:sp>
      <p:sp>
        <p:nvSpPr>
          <p:cNvPr id="52236" name="Text Box 1042"/>
          <p:cNvSpPr txBox="1">
            <a:spLocks noChangeArrowheads="1"/>
          </p:cNvSpPr>
          <p:nvPr/>
        </p:nvSpPr>
        <p:spPr bwMode="auto">
          <a:xfrm>
            <a:off x="5257800" y="5638800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Digital circuit board</a:t>
            </a:r>
          </a:p>
        </p:txBody>
      </p:sp>
      <p:sp>
        <p:nvSpPr>
          <p:cNvPr id="52237" name="AutoShape 1043"/>
          <p:cNvSpPr>
            <a:spLocks noChangeArrowheads="1"/>
          </p:cNvSpPr>
          <p:nvPr/>
        </p:nvSpPr>
        <p:spPr bwMode="auto">
          <a:xfrm>
            <a:off x="1676400" y="4648200"/>
            <a:ext cx="2209800" cy="1447800"/>
          </a:xfrm>
          <a:prstGeom prst="wedgeRectCallout">
            <a:avLst>
              <a:gd name="adj1" fmla="val 66954"/>
              <a:gd name="adj2" fmla="val -6699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zh-TW" altLang="en-US" sz="2400" b="0">
              <a:latin typeface="Times New Roman" pitchFamily="18" charset="0"/>
            </a:endParaRPr>
          </a:p>
        </p:txBody>
      </p:sp>
      <p:sp>
        <p:nvSpPr>
          <p:cNvPr id="52238" name="Text Box 1044"/>
          <p:cNvSpPr txBox="1">
            <a:spLocks noChangeArrowheads="1"/>
          </p:cNvSpPr>
          <p:nvPr/>
        </p:nvSpPr>
        <p:spPr bwMode="auto">
          <a:xfrm>
            <a:off x="1905000" y="4572000"/>
            <a:ext cx="2205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level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electrolytic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bypass capacitor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 10~500uF</a:t>
            </a:r>
          </a:p>
        </p:txBody>
      </p:sp>
      <p:sp>
        <p:nvSpPr>
          <p:cNvPr id="52239" name="AutoShape 1045"/>
          <p:cNvSpPr>
            <a:spLocks noChangeArrowheads="1"/>
          </p:cNvSpPr>
          <p:nvPr/>
        </p:nvSpPr>
        <p:spPr bwMode="auto">
          <a:xfrm>
            <a:off x="7010400" y="2133600"/>
            <a:ext cx="1676400" cy="914400"/>
          </a:xfrm>
          <a:prstGeom prst="wedgeRectCallout">
            <a:avLst>
              <a:gd name="adj1" fmla="val -37028"/>
              <a:gd name="adj2" fmla="val 755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 array(C3)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zh-TW" sz="2400" b="0">
                <a:latin typeface="Times New Roman" pitchFamily="18" charset="0"/>
              </a:rPr>
              <a:t>0.1 </a:t>
            </a: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~</a:t>
            </a:r>
            <a:r>
              <a:rPr lang="en-US" altLang="zh-TW" sz="2400" b="0">
                <a:latin typeface="Times New Roman" pitchFamily="18" charset="0"/>
              </a:rPr>
              <a:t> 1uF</a:t>
            </a:r>
          </a:p>
        </p:txBody>
      </p:sp>
      <p:sp>
        <p:nvSpPr>
          <p:cNvPr id="52240" name="Oval 1051"/>
          <p:cNvSpPr>
            <a:spLocks noChangeArrowheads="1"/>
          </p:cNvSpPr>
          <p:nvPr/>
        </p:nvSpPr>
        <p:spPr bwMode="auto">
          <a:xfrm>
            <a:off x="304800" y="2133600"/>
            <a:ext cx="2590800" cy="25146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2241" name="Line 1052"/>
          <p:cNvSpPr>
            <a:spLocks noChangeShapeType="1"/>
          </p:cNvSpPr>
          <p:nvPr/>
        </p:nvSpPr>
        <p:spPr bwMode="auto">
          <a:xfrm flipH="1">
            <a:off x="1676400" y="15240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Rectangle 6"/>
          <p:cNvSpPr>
            <a:spLocks noChangeArrowheads="1"/>
          </p:cNvSpPr>
          <p:nvPr/>
        </p:nvSpPr>
        <p:spPr bwMode="auto">
          <a:xfrm>
            <a:off x="4038600" y="2971800"/>
            <a:ext cx="3733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2243" name="Oval 7"/>
          <p:cNvSpPr>
            <a:spLocks noChangeArrowheads="1"/>
          </p:cNvSpPr>
          <p:nvPr/>
        </p:nvSpPr>
        <p:spPr bwMode="auto">
          <a:xfrm>
            <a:off x="6705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2244" name="Oval 8"/>
          <p:cNvSpPr>
            <a:spLocks noChangeArrowheads="1"/>
          </p:cNvSpPr>
          <p:nvPr/>
        </p:nvSpPr>
        <p:spPr bwMode="auto">
          <a:xfrm>
            <a:off x="69342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2245" name="Oval 9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2246" name="Oval 10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22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5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5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Level 2 - bypass capacitor design</a:t>
            </a:r>
          </a:p>
        </p:txBody>
      </p:sp>
      <p:sp>
        <p:nvSpPr>
          <p:cNvPr id="5325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Board level by pass capacitor (C2) design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420199-63AD-468E-95B9-F31204EA0B1F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000" smtClean="0"/>
          </a:p>
        </p:txBody>
      </p:sp>
      <p:sp>
        <p:nvSpPr>
          <p:cNvPr id="53254" name="Rectangle 1028"/>
          <p:cNvSpPr>
            <a:spLocks noChangeArrowheads="1"/>
          </p:cNvSpPr>
          <p:nvPr/>
        </p:nvSpPr>
        <p:spPr bwMode="auto">
          <a:xfrm>
            <a:off x="4038600" y="2743200"/>
            <a:ext cx="4038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3255" name="Rectangle 1029"/>
          <p:cNvSpPr>
            <a:spLocks noChangeArrowheads="1"/>
          </p:cNvSpPr>
          <p:nvPr/>
        </p:nvSpPr>
        <p:spPr bwMode="auto">
          <a:xfrm>
            <a:off x="762000" y="2819400"/>
            <a:ext cx="1143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3256" name="Text Box 1030"/>
          <p:cNvSpPr txBox="1">
            <a:spLocks noChangeArrowheads="1"/>
          </p:cNvSpPr>
          <p:nvPr/>
        </p:nvSpPr>
        <p:spPr bwMode="auto">
          <a:xfrm>
            <a:off x="974725" y="3089275"/>
            <a:ext cx="996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53257" name="Freeform 1031"/>
          <p:cNvSpPr>
            <a:spLocks/>
          </p:cNvSpPr>
          <p:nvPr/>
        </p:nvSpPr>
        <p:spPr bwMode="auto">
          <a:xfrm>
            <a:off x="1911350" y="2743200"/>
            <a:ext cx="2178050" cy="349250"/>
          </a:xfrm>
          <a:custGeom>
            <a:avLst/>
            <a:gdLst>
              <a:gd name="T0" fmla="*/ 0 w 1372"/>
              <a:gd name="T1" fmla="*/ 2147483647 h 220"/>
              <a:gd name="T2" fmla="*/ 2147483647 w 1372"/>
              <a:gd name="T3" fmla="*/ 2147483647 h 220"/>
              <a:gd name="T4" fmla="*/ 2147483647 w 1372"/>
              <a:gd name="T5" fmla="*/ 2147483647 h 220"/>
              <a:gd name="T6" fmla="*/ 2147483647 w 1372"/>
              <a:gd name="T7" fmla="*/ 2147483647 h 220"/>
              <a:gd name="T8" fmla="*/ 2147483647 w 1372"/>
              <a:gd name="T9" fmla="*/ 2147483647 h 220"/>
              <a:gd name="T10" fmla="*/ 2147483647 w 1372"/>
              <a:gd name="T11" fmla="*/ 2147483647 h 220"/>
              <a:gd name="T12" fmla="*/ 2147483647 w 1372"/>
              <a:gd name="T13" fmla="*/ 0 h 220"/>
              <a:gd name="T14" fmla="*/ 2147483647 w 1372"/>
              <a:gd name="T15" fmla="*/ 2147483647 h 220"/>
              <a:gd name="T16" fmla="*/ 2147483647 w 1372"/>
              <a:gd name="T17" fmla="*/ 2147483647 h 220"/>
              <a:gd name="T18" fmla="*/ 2147483647 w 1372"/>
              <a:gd name="T19" fmla="*/ 2147483647 h 220"/>
              <a:gd name="T20" fmla="*/ 2147483647 w 1372"/>
              <a:gd name="T21" fmla="*/ 2147483647 h 220"/>
              <a:gd name="T22" fmla="*/ 2147483647 w 1372"/>
              <a:gd name="T23" fmla="*/ 2147483647 h 220"/>
              <a:gd name="T24" fmla="*/ 2147483647 w 1372"/>
              <a:gd name="T25" fmla="*/ 2147483647 h 220"/>
              <a:gd name="T26" fmla="*/ 2147483647 w 1372"/>
              <a:gd name="T27" fmla="*/ 2147483647 h 220"/>
              <a:gd name="T28" fmla="*/ 2147483647 w 1372"/>
              <a:gd name="T29" fmla="*/ 2147483647 h 220"/>
              <a:gd name="T30" fmla="*/ 2147483647 w 1372"/>
              <a:gd name="T31" fmla="*/ 2147483647 h 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72" h="220">
                <a:moveTo>
                  <a:pt x="0" y="218"/>
                </a:moveTo>
                <a:cubicBezTo>
                  <a:pt x="17" y="202"/>
                  <a:pt x="34" y="179"/>
                  <a:pt x="53" y="166"/>
                </a:cubicBezTo>
                <a:cubicBezTo>
                  <a:pt x="90" y="142"/>
                  <a:pt x="134" y="136"/>
                  <a:pt x="175" y="122"/>
                </a:cubicBezTo>
                <a:cubicBezTo>
                  <a:pt x="179" y="123"/>
                  <a:pt x="235" y="132"/>
                  <a:pt x="245" y="140"/>
                </a:cubicBezTo>
                <a:cubicBezTo>
                  <a:pt x="333" y="209"/>
                  <a:pt x="263" y="180"/>
                  <a:pt x="323" y="201"/>
                </a:cubicBezTo>
                <a:cubicBezTo>
                  <a:pt x="385" y="188"/>
                  <a:pt x="363" y="187"/>
                  <a:pt x="402" y="148"/>
                </a:cubicBezTo>
                <a:cubicBezTo>
                  <a:pt x="421" y="92"/>
                  <a:pt x="475" y="20"/>
                  <a:pt x="533" y="0"/>
                </a:cubicBezTo>
                <a:cubicBezTo>
                  <a:pt x="542" y="6"/>
                  <a:pt x="550" y="13"/>
                  <a:pt x="559" y="17"/>
                </a:cubicBezTo>
                <a:cubicBezTo>
                  <a:pt x="576" y="25"/>
                  <a:pt x="611" y="35"/>
                  <a:pt x="611" y="35"/>
                </a:cubicBezTo>
                <a:cubicBezTo>
                  <a:pt x="623" y="46"/>
                  <a:pt x="632" y="61"/>
                  <a:pt x="646" y="70"/>
                </a:cubicBezTo>
                <a:cubicBezTo>
                  <a:pt x="667" y="83"/>
                  <a:pt x="701" y="88"/>
                  <a:pt x="725" y="96"/>
                </a:cubicBezTo>
                <a:cubicBezTo>
                  <a:pt x="760" y="87"/>
                  <a:pt x="786" y="79"/>
                  <a:pt x="812" y="52"/>
                </a:cubicBezTo>
                <a:cubicBezTo>
                  <a:pt x="869" y="67"/>
                  <a:pt x="929" y="69"/>
                  <a:pt x="987" y="79"/>
                </a:cubicBezTo>
                <a:cubicBezTo>
                  <a:pt x="1063" y="116"/>
                  <a:pt x="1133" y="135"/>
                  <a:pt x="1213" y="157"/>
                </a:cubicBezTo>
                <a:cubicBezTo>
                  <a:pt x="1247" y="180"/>
                  <a:pt x="1279" y="187"/>
                  <a:pt x="1318" y="201"/>
                </a:cubicBezTo>
                <a:cubicBezTo>
                  <a:pt x="1372" y="220"/>
                  <a:pt x="1326" y="218"/>
                  <a:pt x="1353" y="21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Freeform 1032"/>
          <p:cNvSpPr>
            <a:spLocks/>
          </p:cNvSpPr>
          <p:nvPr/>
        </p:nvSpPr>
        <p:spPr bwMode="auto">
          <a:xfrm>
            <a:off x="1911350" y="3708400"/>
            <a:ext cx="2147888" cy="157163"/>
          </a:xfrm>
          <a:custGeom>
            <a:avLst/>
            <a:gdLst>
              <a:gd name="T0" fmla="*/ 0 w 1353"/>
              <a:gd name="T1" fmla="*/ 2147483647 h 99"/>
              <a:gd name="T2" fmla="*/ 2147483647 w 1353"/>
              <a:gd name="T3" fmla="*/ 2147483647 h 99"/>
              <a:gd name="T4" fmla="*/ 2147483647 w 1353"/>
              <a:gd name="T5" fmla="*/ 2147483647 h 99"/>
              <a:gd name="T6" fmla="*/ 2147483647 w 1353"/>
              <a:gd name="T7" fmla="*/ 2147483647 h 99"/>
              <a:gd name="T8" fmla="*/ 2147483647 w 1353"/>
              <a:gd name="T9" fmla="*/ 2147483647 h 99"/>
              <a:gd name="T10" fmla="*/ 2147483647 w 1353"/>
              <a:gd name="T11" fmla="*/ 2147483647 h 99"/>
              <a:gd name="T12" fmla="*/ 2147483647 w 1353"/>
              <a:gd name="T13" fmla="*/ 2147483647 h 99"/>
              <a:gd name="T14" fmla="*/ 2147483647 w 1353"/>
              <a:gd name="T15" fmla="*/ 2147483647 h 99"/>
              <a:gd name="T16" fmla="*/ 2147483647 w 1353"/>
              <a:gd name="T17" fmla="*/ 2147483647 h 99"/>
              <a:gd name="T18" fmla="*/ 2147483647 w 1353"/>
              <a:gd name="T19" fmla="*/ 2147483647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53" h="99">
                <a:moveTo>
                  <a:pt x="0" y="55"/>
                </a:moveTo>
                <a:cubicBezTo>
                  <a:pt x="47" y="52"/>
                  <a:pt x="93" y="51"/>
                  <a:pt x="140" y="47"/>
                </a:cubicBezTo>
                <a:cubicBezTo>
                  <a:pt x="155" y="46"/>
                  <a:pt x="169" y="40"/>
                  <a:pt x="184" y="38"/>
                </a:cubicBezTo>
                <a:cubicBezTo>
                  <a:pt x="230" y="31"/>
                  <a:pt x="323" y="20"/>
                  <a:pt x="323" y="20"/>
                </a:cubicBezTo>
                <a:cubicBezTo>
                  <a:pt x="388" y="0"/>
                  <a:pt x="530" y="26"/>
                  <a:pt x="585" y="29"/>
                </a:cubicBezTo>
                <a:cubicBezTo>
                  <a:pt x="634" y="78"/>
                  <a:pt x="646" y="87"/>
                  <a:pt x="716" y="99"/>
                </a:cubicBezTo>
                <a:cubicBezTo>
                  <a:pt x="793" y="92"/>
                  <a:pt x="851" y="77"/>
                  <a:pt x="925" y="64"/>
                </a:cubicBezTo>
                <a:cubicBezTo>
                  <a:pt x="973" y="19"/>
                  <a:pt x="949" y="28"/>
                  <a:pt x="1039" y="38"/>
                </a:cubicBezTo>
                <a:cubicBezTo>
                  <a:pt x="1113" y="64"/>
                  <a:pt x="1138" y="58"/>
                  <a:pt x="1240" y="64"/>
                </a:cubicBezTo>
                <a:cubicBezTo>
                  <a:pt x="1280" y="74"/>
                  <a:pt x="1317" y="80"/>
                  <a:pt x="1353" y="99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033"/>
          <p:cNvSpPr txBox="1">
            <a:spLocks noChangeArrowheads="1"/>
          </p:cNvSpPr>
          <p:nvPr/>
        </p:nvSpPr>
        <p:spPr bwMode="auto">
          <a:xfrm>
            <a:off x="3184525" y="2327275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Vcc</a:t>
            </a:r>
          </a:p>
        </p:txBody>
      </p:sp>
      <p:sp>
        <p:nvSpPr>
          <p:cNvPr id="53260" name="Text Box 1034"/>
          <p:cNvSpPr txBox="1">
            <a:spLocks noChangeArrowheads="1"/>
          </p:cNvSpPr>
          <p:nvPr/>
        </p:nvSpPr>
        <p:spPr bwMode="auto">
          <a:xfrm>
            <a:off x="2422525" y="3698875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Ground</a:t>
            </a:r>
          </a:p>
        </p:txBody>
      </p:sp>
      <p:sp>
        <p:nvSpPr>
          <p:cNvPr id="53261" name="Text Box 1042"/>
          <p:cNvSpPr txBox="1">
            <a:spLocks noChangeArrowheads="1"/>
          </p:cNvSpPr>
          <p:nvPr/>
        </p:nvSpPr>
        <p:spPr bwMode="auto">
          <a:xfrm>
            <a:off x="5257800" y="5638800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Digital circuit board</a:t>
            </a:r>
          </a:p>
        </p:txBody>
      </p:sp>
      <p:sp>
        <p:nvSpPr>
          <p:cNvPr id="53262" name="AutoShape 1043"/>
          <p:cNvSpPr>
            <a:spLocks noChangeArrowheads="1"/>
          </p:cNvSpPr>
          <p:nvPr/>
        </p:nvSpPr>
        <p:spPr bwMode="auto">
          <a:xfrm>
            <a:off x="1676400" y="4648200"/>
            <a:ext cx="2209800" cy="1447800"/>
          </a:xfrm>
          <a:prstGeom prst="wedgeRectCallout">
            <a:avLst>
              <a:gd name="adj1" fmla="val 66954"/>
              <a:gd name="adj2" fmla="val -6699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zh-TW" altLang="en-US" sz="2400" b="0">
              <a:latin typeface="Times New Roman" pitchFamily="18" charset="0"/>
            </a:endParaRPr>
          </a:p>
        </p:txBody>
      </p:sp>
      <p:sp>
        <p:nvSpPr>
          <p:cNvPr id="53263" name="Text Box 1044"/>
          <p:cNvSpPr txBox="1">
            <a:spLocks noChangeArrowheads="1"/>
          </p:cNvSpPr>
          <p:nvPr/>
        </p:nvSpPr>
        <p:spPr bwMode="auto">
          <a:xfrm>
            <a:off x="1905000" y="4572000"/>
            <a:ext cx="2205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level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electrolytic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bypass capacitor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 10~500uF</a:t>
            </a:r>
          </a:p>
        </p:txBody>
      </p:sp>
      <p:sp>
        <p:nvSpPr>
          <p:cNvPr id="53264" name="AutoShape 1045"/>
          <p:cNvSpPr>
            <a:spLocks noChangeArrowheads="1"/>
          </p:cNvSpPr>
          <p:nvPr/>
        </p:nvSpPr>
        <p:spPr bwMode="auto">
          <a:xfrm>
            <a:off x="7543800" y="2286000"/>
            <a:ext cx="1600200" cy="914400"/>
          </a:xfrm>
          <a:prstGeom prst="wedgeRectCallout">
            <a:avLst>
              <a:gd name="adj1" fmla="val -41171"/>
              <a:gd name="adj2" fmla="val 838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 array (c3)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zh-TW" sz="2400" b="0">
                <a:latin typeface="Times New Roman" pitchFamily="18" charset="0"/>
              </a:rPr>
              <a:t>0.1 </a:t>
            </a: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~</a:t>
            </a:r>
            <a:r>
              <a:rPr lang="en-US" altLang="zh-TW" sz="2400" b="0">
                <a:latin typeface="Times New Roman" pitchFamily="18" charset="0"/>
              </a:rPr>
              <a:t> 1uF</a:t>
            </a:r>
          </a:p>
        </p:txBody>
      </p:sp>
      <p:sp>
        <p:nvSpPr>
          <p:cNvPr id="53265" name="Oval 1046"/>
          <p:cNvSpPr>
            <a:spLocks noChangeArrowheads="1"/>
          </p:cNvSpPr>
          <p:nvPr/>
        </p:nvSpPr>
        <p:spPr bwMode="auto">
          <a:xfrm>
            <a:off x="6705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3266" name="Oval 1047"/>
          <p:cNvSpPr>
            <a:spLocks noChangeArrowheads="1"/>
          </p:cNvSpPr>
          <p:nvPr/>
        </p:nvSpPr>
        <p:spPr bwMode="auto">
          <a:xfrm>
            <a:off x="69342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3267" name="Oval 1048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3268" name="Oval 1049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3269" name="Oval 1050"/>
          <p:cNvSpPr>
            <a:spLocks noChangeArrowheads="1"/>
          </p:cNvSpPr>
          <p:nvPr/>
        </p:nvSpPr>
        <p:spPr bwMode="auto">
          <a:xfrm>
            <a:off x="2057400" y="2362200"/>
            <a:ext cx="3124200" cy="25146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3270" name="Line 1051"/>
          <p:cNvSpPr>
            <a:spLocks noChangeShapeType="1"/>
          </p:cNvSpPr>
          <p:nvPr/>
        </p:nvSpPr>
        <p:spPr bwMode="auto">
          <a:xfrm flipH="1">
            <a:off x="3810000" y="1524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3400" dirty="0" smtClean="0">
                <a:ea typeface="新細明體" charset="-120"/>
              </a:rPr>
              <a:t>Capacitor array C3 (a number of surface mounted capacitors)</a:t>
            </a:r>
          </a:p>
        </p:txBody>
      </p:sp>
      <p:pic>
        <p:nvPicPr>
          <p:cNvPr id="54277" name="Picture 8" descr="sDSCF00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05000"/>
            <a:ext cx="5791200" cy="434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C66E8E-6412-43F4-973F-3B2D0A0919F3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000" smtClean="0"/>
          </a:p>
        </p:txBody>
      </p:sp>
      <p:sp>
        <p:nvSpPr>
          <p:cNvPr id="54278" name="Line 11"/>
          <p:cNvSpPr>
            <a:spLocks noChangeShapeType="1"/>
          </p:cNvSpPr>
          <p:nvPr/>
        </p:nvSpPr>
        <p:spPr bwMode="auto">
          <a:xfrm flipH="1">
            <a:off x="3733800" y="1524000"/>
            <a:ext cx="304800" cy="30480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0" name="Text Box 13"/>
          <p:cNvSpPr txBox="1">
            <a:spLocks noChangeArrowheads="1"/>
          </p:cNvSpPr>
          <p:nvPr/>
        </p:nvSpPr>
        <p:spPr bwMode="auto">
          <a:xfrm>
            <a:off x="5927725" y="1027113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Old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>
                <a:ea typeface="新細明體" charset="-120"/>
              </a:rPr>
              <a:t>Capacitor array C3 (a number of new type surface mounted capacitors)</a:t>
            </a:r>
          </a:p>
        </p:txBody>
      </p:sp>
      <p:pic>
        <p:nvPicPr>
          <p:cNvPr id="55301" name="Picture 7" descr="ssDSCF00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709738"/>
            <a:ext cx="6096000" cy="433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65E03B-94D1-43C0-9656-CAAB5E68906B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000" smtClean="0"/>
          </a:p>
        </p:txBody>
      </p:sp>
      <p:sp>
        <p:nvSpPr>
          <p:cNvPr id="55302" name="Line 8"/>
          <p:cNvSpPr>
            <a:spLocks noChangeShapeType="1"/>
          </p:cNvSpPr>
          <p:nvPr/>
        </p:nvSpPr>
        <p:spPr bwMode="auto">
          <a:xfrm flipH="1">
            <a:off x="3962400" y="1447800"/>
            <a:ext cx="152400" cy="9144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9"/>
          <p:cNvSpPr>
            <a:spLocks noChangeShapeType="1"/>
          </p:cNvSpPr>
          <p:nvPr/>
        </p:nvSpPr>
        <p:spPr bwMode="auto">
          <a:xfrm>
            <a:off x="4114800" y="1447800"/>
            <a:ext cx="1600200" cy="10668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7832725" y="1179513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Old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Analog / digital signal relation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Can a digital signal pass an analog circuit without distortion?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Use F</a:t>
            </a:r>
            <a:r>
              <a:rPr lang="en-US" altLang="zh-TW" baseline="-25000" smtClean="0">
                <a:ea typeface="新細明體" charset="-120"/>
              </a:rPr>
              <a:t>knee</a:t>
            </a:r>
            <a:r>
              <a:rPr lang="en-US" altLang="zh-TW" smtClean="0">
                <a:ea typeface="新細明體" charset="-120"/>
              </a:rPr>
              <a:t> to quickly estimate if the signal can pass the clock edge or not.</a:t>
            </a:r>
          </a:p>
        </p:txBody>
      </p:sp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F25014-EEFC-48AD-AC73-E2BF9E99D960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 smtClean="0"/>
          </a:p>
        </p:txBody>
      </p:sp>
      <p:sp>
        <p:nvSpPr>
          <p:cNvPr id="7174" name="Freeform 4"/>
          <p:cNvSpPr>
            <a:spLocks/>
          </p:cNvSpPr>
          <p:nvPr/>
        </p:nvSpPr>
        <p:spPr bwMode="auto">
          <a:xfrm>
            <a:off x="1981200" y="4648200"/>
            <a:ext cx="3276600" cy="685800"/>
          </a:xfrm>
          <a:custGeom>
            <a:avLst/>
            <a:gdLst>
              <a:gd name="T0" fmla="*/ 0 w 2064"/>
              <a:gd name="T1" fmla="*/ 2147483647 h 432"/>
              <a:gd name="T2" fmla="*/ 2147483647 w 2064"/>
              <a:gd name="T3" fmla="*/ 2147483647 h 432"/>
              <a:gd name="T4" fmla="*/ 2147483647 w 2064"/>
              <a:gd name="T5" fmla="*/ 0 h 432"/>
              <a:gd name="T6" fmla="*/ 2147483647 w 2064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672" y="432"/>
                </a:lnTo>
                <a:lnTo>
                  <a:pt x="1056" y="0"/>
                </a:lnTo>
                <a:lnTo>
                  <a:pt x="2064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5"/>
          <p:cNvSpPr>
            <a:spLocks/>
          </p:cNvSpPr>
          <p:nvPr/>
        </p:nvSpPr>
        <p:spPr bwMode="auto">
          <a:xfrm>
            <a:off x="2057400" y="55626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2147483647 h 384"/>
              <a:gd name="T4" fmla="*/ 2147483647 w 2112"/>
              <a:gd name="T5" fmla="*/ 0 h 384"/>
              <a:gd name="T6" fmla="*/ 2147483647 w 2112"/>
              <a:gd name="T7" fmla="*/ 0 h 384"/>
              <a:gd name="T8" fmla="*/ 2147483647 w 2112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2" h="384">
                <a:moveTo>
                  <a:pt x="0" y="384"/>
                </a:moveTo>
                <a:lnTo>
                  <a:pt x="624" y="384"/>
                </a:lnTo>
                <a:lnTo>
                  <a:pt x="720" y="0"/>
                </a:lnTo>
                <a:lnTo>
                  <a:pt x="1968" y="0"/>
                </a:lnTo>
                <a:lnTo>
                  <a:pt x="2112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000" dirty="0" smtClean="0">
                <a:ea typeface="新細明體" charset="-120"/>
              </a:rPr>
              <a:t>Board level filtering calculations</a:t>
            </a:r>
            <a:br>
              <a:rPr lang="en-US" altLang="zh-TW" sz="3000" dirty="0" smtClean="0">
                <a:ea typeface="新細明體" charset="-120"/>
              </a:rPr>
            </a:br>
            <a:r>
              <a:rPr lang="en-US" altLang="zh-TW" sz="3000" dirty="0" smtClean="0">
                <a:ea typeface="新細明體" charset="-120"/>
              </a:rPr>
              <a:t>Why board level by-pass cap. C2 is needed?</a:t>
            </a:r>
            <a:endParaRPr lang="en-US" altLang="zh-TW" dirty="0" smtClean="0">
              <a:ea typeface="新細明體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4A5B5C-5FBA-4353-9C16-A0C8A567FA4E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000" smtClean="0"/>
          </a:p>
        </p:txBody>
      </p:sp>
      <p:pic>
        <p:nvPicPr>
          <p:cNvPr id="56326" name="Picture 5" descr="fig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647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Line 18"/>
          <p:cNvSpPr>
            <a:spLocks noChangeShapeType="1"/>
          </p:cNvSpPr>
          <p:nvPr/>
        </p:nvSpPr>
        <p:spPr bwMode="auto">
          <a:xfrm flipH="1">
            <a:off x="4114800" y="3581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60387"/>
              </p:ext>
            </p:extLst>
          </p:nvPr>
        </p:nvGraphicFramePr>
        <p:xfrm>
          <a:off x="990599" y="1066800"/>
          <a:ext cx="611388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公式" r:id="rId4" imgW="3238200" imgH="1371600" progId="Equation.3">
                  <p:embed/>
                </p:oleObj>
              </mc:Choice>
              <mc:Fallback>
                <p:oleObj name="公式" r:id="rId4" imgW="3238200" imgH="1371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1066800"/>
                        <a:ext cx="6113887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Procedure for level 2 (board level) calculation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eaLnBrk="1" hangingPunct="1"/>
            <a:r>
              <a:rPr lang="zh-TW" altLang="zh-TW" sz="2400" smtClean="0">
                <a:ea typeface="新細明體" charset="-120"/>
              </a:rPr>
              <a:t>2-1. </a:t>
            </a:r>
            <a:r>
              <a:rPr lang="en-US" altLang="zh-TW" sz="2400" smtClean="0">
                <a:ea typeface="新細明體" charset="-120"/>
              </a:rPr>
              <a:t>First find out the maximum change of current the circuit demands.</a:t>
            </a: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2-2. Then find the maximum tolerated impedance of the inductor</a:t>
            </a: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2-3. Find at what signal frequency (or edge using Tr=0.5/Fknee) this inductor has too much impedance</a:t>
            </a: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2-4. Find the value of the required bypass cap. C2</a:t>
            </a:r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41F457-F218-4E46-BBA5-DC55EA0A5FB3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2100" smtClean="0">
                <a:ea typeface="新細明體" charset="-120"/>
              </a:rPr>
              <a:t>Given:</a:t>
            </a:r>
            <a:r>
              <a:rPr lang="en-US" altLang="zh-TW" sz="2100" i="1" smtClean="0">
                <a:ea typeface="新細明體" charset="-120"/>
              </a:rPr>
              <a:t>N</a:t>
            </a:r>
            <a:r>
              <a:rPr lang="en-US" altLang="zh-TW" sz="2100" smtClean="0">
                <a:ea typeface="新細明體" charset="-120"/>
              </a:rPr>
              <a:t>=100 gates, </a:t>
            </a:r>
            <a:r>
              <a:rPr lang="en-US" altLang="zh-TW" sz="2100" i="1" smtClean="0">
                <a:ea typeface="新細明體" charset="-120"/>
              </a:rPr>
              <a:t>C</a:t>
            </a:r>
            <a:r>
              <a:rPr lang="en-US" altLang="zh-TW" sz="2100" smtClean="0">
                <a:ea typeface="新細明體" charset="-120"/>
              </a:rPr>
              <a:t>=10pF load in </a:t>
            </a:r>
            <a:r>
              <a:rPr lang="en-US" altLang="zh-TW" sz="3000" i="1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3000" i="1" smtClean="0">
                <a:ea typeface="新細明體" charset="-120"/>
              </a:rPr>
              <a:t> t</a:t>
            </a:r>
            <a:r>
              <a:rPr lang="en-US" altLang="zh-TW" sz="2100" smtClean="0">
                <a:ea typeface="新細明體" charset="-120"/>
              </a:rPr>
              <a:t> =5ns, supply voltage= </a:t>
            </a:r>
            <a:r>
              <a:rPr lang="en-US" altLang="zh-TW" sz="2100" i="1" smtClean="0">
                <a:ea typeface="新細明體" charset="-120"/>
              </a:rPr>
              <a:t>E</a:t>
            </a:r>
            <a:r>
              <a:rPr lang="en-US" altLang="zh-TW" sz="2100" smtClean="0">
                <a:ea typeface="新細明體" charset="-120"/>
              </a:rPr>
              <a:t>,inductance </a:t>
            </a:r>
            <a:r>
              <a:rPr lang="en-US" altLang="zh-TW" sz="2100" i="1" smtClean="0">
                <a:ea typeface="新細明體" charset="-120"/>
              </a:rPr>
              <a:t>L</a:t>
            </a:r>
            <a:r>
              <a:rPr lang="en-US" altLang="zh-TW" sz="2100" i="1" baseline="-25000" smtClean="0">
                <a:ea typeface="新細明體" charset="-120"/>
              </a:rPr>
              <a:t>pcable</a:t>
            </a:r>
            <a:r>
              <a:rPr lang="en-US" altLang="zh-TW" sz="2100" smtClean="0">
                <a:ea typeface="新細明體" charset="-120"/>
              </a:rPr>
              <a:t>= 100nH</a:t>
            </a:r>
            <a:endParaRPr lang="en-US" altLang="zh-TW" sz="2500" smtClean="0">
              <a:ea typeface="新細明體" charset="-120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新細明體" charset="-120"/>
              </a:rPr>
              <a:t>Step2-1: find max. change of current the circuit demands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</a:rPr>
              <a:t>Assume max. tolerable noise </a:t>
            </a:r>
            <a:r>
              <a:rPr lang="en-US" altLang="zh-TW" sz="2800" i="1" dirty="0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i="1" dirty="0" smtClean="0">
                <a:ea typeface="新細明體" charset="-120"/>
              </a:rPr>
              <a:t>E</a:t>
            </a:r>
            <a:r>
              <a:rPr lang="en-US" altLang="zh-TW" sz="2800" i="1" baseline="-25000" dirty="0" smtClean="0">
                <a:ea typeface="新細明體" charset="-120"/>
              </a:rPr>
              <a:t>N</a:t>
            </a:r>
            <a:r>
              <a:rPr lang="en-US" altLang="zh-TW" sz="2800" dirty="0" smtClean="0">
                <a:ea typeface="新細明體" charset="-120"/>
              </a:rPr>
              <a:t>=0.1Volts</a:t>
            </a:r>
          </a:p>
          <a:p>
            <a:pPr eaLnBrk="1" hangingPunct="1"/>
            <a:r>
              <a:rPr lang="en-US" altLang="zh-TW" sz="2800" i="1" dirty="0" smtClean="0">
                <a:ea typeface="新細明體" charset="-120"/>
              </a:rPr>
              <a:t> </a:t>
            </a:r>
            <a:endParaRPr lang="zh-TW" altLang="en-US" sz="1600" dirty="0" smtClean="0">
              <a:ea typeface="新細明體" charset="-120"/>
            </a:endParaRP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8B5EA1-C4AE-4FDA-BE1A-968ABACE0720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000" smtClean="0"/>
          </a:p>
        </p:txBody>
      </p:sp>
      <p:grpSp>
        <p:nvGrpSpPr>
          <p:cNvPr id="58374" name="Group 2"/>
          <p:cNvGrpSpPr>
            <a:grpSpLocks/>
          </p:cNvGrpSpPr>
          <p:nvPr/>
        </p:nvGrpSpPr>
        <p:grpSpPr bwMode="auto">
          <a:xfrm>
            <a:off x="990600" y="4191000"/>
            <a:ext cx="7924800" cy="1946275"/>
            <a:chOff x="768" y="2640"/>
            <a:chExt cx="4992" cy="1226"/>
          </a:xfrm>
        </p:grpSpPr>
        <p:sp>
          <p:nvSpPr>
            <p:cNvPr id="58375" name="Rectangle 4"/>
            <p:cNvSpPr>
              <a:spLocks noChangeArrowheads="1"/>
            </p:cNvSpPr>
            <p:nvPr/>
          </p:nvSpPr>
          <p:spPr bwMode="auto">
            <a:xfrm>
              <a:off x="768" y="2880"/>
              <a:ext cx="1344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Perfect 5V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power supply</a:t>
              </a:r>
            </a:p>
          </p:txBody>
        </p:sp>
        <p:sp>
          <p:nvSpPr>
            <p:cNvPr id="58376" name="Line 6"/>
            <p:cNvSpPr>
              <a:spLocks noChangeShapeType="1"/>
            </p:cNvSpPr>
            <p:nvPr/>
          </p:nvSpPr>
          <p:spPr bwMode="auto">
            <a:xfrm>
              <a:off x="2112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" name="Freeform 7"/>
            <p:cNvSpPr>
              <a:spLocks/>
            </p:cNvSpPr>
            <p:nvPr/>
          </p:nvSpPr>
          <p:spPr bwMode="auto">
            <a:xfrm>
              <a:off x="2628" y="2871"/>
              <a:ext cx="566" cy="219"/>
            </a:xfrm>
            <a:custGeom>
              <a:avLst/>
              <a:gdLst>
                <a:gd name="T0" fmla="*/ 16 w 566"/>
                <a:gd name="T1" fmla="*/ 157 h 219"/>
                <a:gd name="T2" fmla="*/ 86 w 566"/>
                <a:gd name="T3" fmla="*/ 0 h 219"/>
                <a:gd name="T4" fmla="*/ 147 w 566"/>
                <a:gd name="T5" fmla="*/ 18 h 219"/>
                <a:gd name="T6" fmla="*/ 191 w 566"/>
                <a:gd name="T7" fmla="*/ 140 h 219"/>
                <a:gd name="T8" fmla="*/ 139 w 566"/>
                <a:gd name="T9" fmla="*/ 201 h 219"/>
                <a:gd name="T10" fmla="*/ 173 w 566"/>
                <a:gd name="T11" fmla="*/ 88 h 219"/>
                <a:gd name="T12" fmla="*/ 226 w 566"/>
                <a:gd name="T13" fmla="*/ 53 h 219"/>
                <a:gd name="T14" fmla="*/ 313 w 566"/>
                <a:gd name="T15" fmla="*/ 140 h 219"/>
                <a:gd name="T16" fmla="*/ 252 w 566"/>
                <a:gd name="T17" fmla="*/ 201 h 219"/>
                <a:gd name="T18" fmla="*/ 357 w 566"/>
                <a:gd name="T19" fmla="*/ 35 h 219"/>
                <a:gd name="T20" fmla="*/ 418 w 566"/>
                <a:gd name="T21" fmla="*/ 61 h 219"/>
                <a:gd name="T22" fmla="*/ 461 w 566"/>
                <a:gd name="T23" fmla="*/ 96 h 219"/>
                <a:gd name="T24" fmla="*/ 383 w 566"/>
                <a:gd name="T25" fmla="*/ 201 h 219"/>
                <a:gd name="T26" fmla="*/ 453 w 566"/>
                <a:gd name="T27" fmla="*/ 61 h 219"/>
                <a:gd name="T28" fmla="*/ 470 w 566"/>
                <a:gd name="T29" fmla="*/ 79 h 219"/>
                <a:gd name="T30" fmla="*/ 496 w 566"/>
                <a:gd name="T31" fmla="*/ 88 h 219"/>
                <a:gd name="T32" fmla="*/ 566 w 566"/>
                <a:gd name="T33" fmla="*/ 157 h 2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6" h="219">
                  <a:moveTo>
                    <a:pt x="16" y="157"/>
                  </a:moveTo>
                  <a:cubicBezTo>
                    <a:pt x="24" y="53"/>
                    <a:pt x="0" y="30"/>
                    <a:pt x="86" y="0"/>
                  </a:cubicBezTo>
                  <a:cubicBezTo>
                    <a:pt x="106" y="6"/>
                    <a:pt x="128" y="8"/>
                    <a:pt x="147" y="18"/>
                  </a:cubicBezTo>
                  <a:cubicBezTo>
                    <a:pt x="183" y="38"/>
                    <a:pt x="179" y="105"/>
                    <a:pt x="191" y="140"/>
                  </a:cubicBezTo>
                  <a:cubicBezTo>
                    <a:pt x="183" y="188"/>
                    <a:pt x="192" y="219"/>
                    <a:pt x="139" y="201"/>
                  </a:cubicBezTo>
                  <a:cubicBezTo>
                    <a:pt x="141" y="183"/>
                    <a:pt x="155" y="106"/>
                    <a:pt x="173" y="88"/>
                  </a:cubicBezTo>
                  <a:cubicBezTo>
                    <a:pt x="188" y="73"/>
                    <a:pt x="226" y="53"/>
                    <a:pt x="226" y="53"/>
                  </a:cubicBezTo>
                  <a:cubicBezTo>
                    <a:pt x="270" y="66"/>
                    <a:pt x="289" y="103"/>
                    <a:pt x="313" y="140"/>
                  </a:cubicBezTo>
                  <a:cubicBezTo>
                    <a:pt x="302" y="195"/>
                    <a:pt x="312" y="216"/>
                    <a:pt x="252" y="201"/>
                  </a:cubicBezTo>
                  <a:cubicBezTo>
                    <a:pt x="266" y="132"/>
                    <a:pt x="284" y="60"/>
                    <a:pt x="357" y="35"/>
                  </a:cubicBezTo>
                  <a:cubicBezTo>
                    <a:pt x="382" y="41"/>
                    <a:pt x="399" y="42"/>
                    <a:pt x="418" y="61"/>
                  </a:cubicBezTo>
                  <a:cubicBezTo>
                    <a:pt x="457" y="101"/>
                    <a:pt x="410" y="80"/>
                    <a:pt x="461" y="96"/>
                  </a:cubicBezTo>
                  <a:cubicBezTo>
                    <a:pt x="447" y="140"/>
                    <a:pt x="422" y="176"/>
                    <a:pt x="383" y="201"/>
                  </a:cubicBezTo>
                  <a:cubicBezTo>
                    <a:pt x="391" y="131"/>
                    <a:pt x="379" y="80"/>
                    <a:pt x="453" y="61"/>
                  </a:cubicBezTo>
                  <a:cubicBezTo>
                    <a:pt x="459" y="67"/>
                    <a:pt x="463" y="75"/>
                    <a:pt x="470" y="79"/>
                  </a:cubicBezTo>
                  <a:cubicBezTo>
                    <a:pt x="478" y="84"/>
                    <a:pt x="489" y="82"/>
                    <a:pt x="496" y="88"/>
                  </a:cubicBezTo>
                  <a:cubicBezTo>
                    <a:pt x="529" y="114"/>
                    <a:pt x="513" y="157"/>
                    <a:pt x="566" y="1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Line 8"/>
            <p:cNvSpPr>
              <a:spLocks noChangeShapeType="1"/>
            </p:cNvSpPr>
            <p:nvPr/>
          </p:nvSpPr>
          <p:spPr bwMode="auto">
            <a:xfrm>
              <a:off x="3168" y="30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Rectangle 9"/>
            <p:cNvSpPr>
              <a:spLocks noChangeArrowheads="1"/>
            </p:cNvSpPr>
            <p:nvPr/>
          </p:nvSpPr>
          <p:spPr bwMode="auto">
            <a:xfrm>
              <a:off x="3936" y="2880"/>
              <a:ext cx="1824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Digital circuit,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when 100 gates are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switching draws 1A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zh-TW" altLang="en-US" sz="2400" b="0">
                <a:latin typeface="Times New Roman" pitchFamily="18" charset="0"/>
              </a:endParaRPr>
            </a:p>
          </p:txBody>
        </p:sp>
        <p:sp>
          <p:nvSpPr>
            <p:cNvPr id="58380" name="Line 11"/>
            <p:cNvSpPr>
              <a:spLocks noChangeShapeType="1"/>
            </p:cNvSpPr>
            <p:nvPr/>
          </p:nvSpPr>
          <p:spPr bwMode="auto">
            <a:xfrm>
              <a:off x="2112" y="364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1" name="Text Box 12"/>
            <p:cNvSpPr txBox="1">
              <a:spLocks noChangeArrowheads="1"/>
            </p:cNvSpPr>
            <p:nvPr/>
          </p:nvSpPr>
          <p:spPr bwMode="auto">
            <a:xfrm>
              <a:off x="2352" y="3024"/>
              <a:ext cx="159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 i="1">
                  <a:latin typeface="Times New Roman" pitchFamily="18" charset="0"/>
                </a:rPr>
                <a:t>L</a:t>
              </a:r>
              <a:r>
                <a:rPr lang="en-US" altLang="zh-TW" sz="2400" b="0" i="1" baseline="-25000">
                  <a:latin typeface="Times New Roman" pitchFamily="18" charset="0"/>
                </a:rPr>
                <a:t>pcable</a:t>
              </a:r>
              <a:r>
                <a:rPr lang="en-US" altLang="zh-TW" sz="2400" b="0" i="1">
                  <a:latin typeface="Times New Roman" pitchFamily="18" charset="0"/>
                </a:rPr>
                <a:t>=100nH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 i="1">
                  <a:latin typeface="Times New Roman" pitchFamily="18" charset="0"/>
                </a:rPr>
                <a:t>impedance</a:t>
              </a:r>
              <a:r>
                <a:rPr lang="en-US" altLang="zh-TW" sz="2400" b="0" i="1" baseline="-25000">
                  <a:latin typeface="Times New Roman" pitchFamily="18" charset="0"/>
                </a:rPr>
                <a:t> </a:t>
              </a:r>
              <a:r>
                <a:rPr lang="en-US" altLang="zh-TW" sz="2400" b="0" i="1">
                  <a:latin typeface="Times New Roman" pitchFamily="18" charset="0"/>
                </a:rPr>
                <a:t>&lt;0.1 </a:t>
              </a:r>
              <a:r>
                <a:rPr lang="en-US" altLang="zh-TW" sz="2400" b="0" i="1"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lang="en-US" altLang="zh-TW" sz="2400" b="0" i="1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8382" name="Freeform 13"/>
            <p:cNvSpPr>
              <a:spLocks/>
            </p:cNvSpPr>
            <p:nvPr/>
          </p:nvSpPr>
          <p:spPr bwMode="auto">
            <a:xfrm>
              <a:off x="3456" y="2880"/>
              <a:ext cx="432" cy="96"/>
            </a:xfrm>
            <a:custGeom>
              <a:avLst/>
              <a:gdLst>
                <a:gd name="T0" fmla="*/ 0 w 432"/>
                <a:gd name="T1" fmla="*/ 48 h 96"/>
                <a:gd name="T2" fmla="*/ 96 w 432"/>
                <a:gd name="T3" fmla="*/ 0 h 96"/>
                <a:gd name="T4" fmla="*/ 144 w 432"/>
                <a:gd name="T5" fmla="*/ 96 h 96"/>
                <a:gd name="T6" fmla="*/ 240 w 432"/>
                <a:gd name="T7" fmla="*/ 0 h 96"/>
                <a:gd name="T8" fmla="*/ 288 w 432"/>
                <a:gd name="T9" fmla="*/ 96 h 96"/>
                <a:gd name="T10" fmla="*/ 336 w 432"/>
                <a:gd name="T11" fmla="*/ 0 h 96"/>
                <a:gd name="T12" fmla="*/ 384 w 432"/>
                <a:gd name="T13" fmla="*/ 96 h 96"/>
                <a:gd name="T14" fmla="*/ 432 w 432"/>
                <a:gd name="T15" fmla="*/ 48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2" h="96">
                  <a:moveTo>
                    <a:pt x="0" y="48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96"/>
                  </a:lnTo>
                  <a:lnTo>
                    <a:pt x="432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Text Box 14"/>
            <p:cNvSpPr txBox="1">
              <a:spLocks noChangeArrowheads="1"/>
            </p:cNvSpPr>
            <p:nvPr/>
          </p:nvSpPr>
          <p:spPr bwMode="auto">
            <a:xfrm>
              <a:off x="3072" y="2640"/>
              <a:ext cx="25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Maximum noise allowed=0.1V</a:t>
              </a:r>
            </a:p>
          </p:txBody>
        </p:sp>
        <p:sp>
          <p:nvSpPr>
            <p:cNvPr id="58384" name="Text Box 16"/>
            <p:cNvSpPr txBox="1">
              <a:spLocks noChangeArrowheads="1"/>
            </p:cNvSpPr>
            <p:nvPr/>
          </p:nvSpPr>
          <p:spPr bwMode="auto">
            <a:xfrm>
              <a:off x="2582" y="3578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Ground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697883"/>
              </p:ext>
            </p:extLst>
          </p:nvPr>
        </p:nvGraphicFramePr>
        <p:xfrm>
          <a:off x="1044444" y="3200400"/>
          <a:ext cx="588700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公式" r:id="rId3" imgW="2768400" imgH="393480" progId="Equation.3">
                  <p:embed/>
                </p:oleObj>
              </mc:Choice>
              <mc:Fallback>
                <p:oleObj name="公式" r:id="rId3" imgW="2768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444" y="3200400"/>
                        <a:ext cx="588700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Dear professor,</a:t>
            </a:r>
          </a:p>
          <a:p>
            <a:r>
              <a:rPr lang="en-US" sz="4200" dirty="0"/>
              <a:t>      In </a:t>
            </a:r>
            <a:r>
              <a:rPr lang="en-US" sz="4200" dirty="0" smtClean="0"/>
              <a:t>the previous slide</a:t>
            </a:r>
            <a:r>
              <a:rPr lang="en-US" sz="4200" dirty="0"/>
              <a:t>, we computer the maximum current change is 1A, then we use ohm’s law to calculate the </a:t>
            </a:r>
            <a:r>
              <a:rPr lang="en-US" sz="4200" dirty="0" smtClean="0"/>
              <a:t>impedance. But </a:t>
            </a:r>
            <a:r>
              <a:rPr lang="en-US" sz="4200" dirty="0"/>
              <a:t> I am confuse that if we use the max current change to calculate, the result should be minimum impedance since the noise En is fix. So impedance should larger than 0.1 ohm</a:t>
            </a:r>
            <a:r>
              <a:rPr lang="en-US" sz="4200" dirty="0" smtClean="0"/>
              <a:t>.</a:t>
            </a:r>
          </a:p>
          <a:p>
            <a:r>
              <a:rPr lang="en-US" sz="4200" dirty="0" smtClean="0"/>
              <a:t>Answer: Thanks </a:t>
            </a:r>
            <a:r>
              <a:rPr lang="en-US" sz="4200" dirty="0"/>
              <a:t>for your question and I think it is a very good question on this topic. </a:t>
            </a:r>
            <a:r>
              <a:rPr lang="en-US" sz="4200" dirty="0" smtClean="0"/>
              <a:t> For </a:t>
            </a:r>
            <a:r>
              <a:rPr lang="en-US" sz="4200" dirty="0"/>
              <a:t>your query, I think it is a naming problem; the explanation of calling it </a:t>
            </a:r>
            <a:r>
              <a:rPr lang="en-US" sz="4200" dirty="0" err="1"/>
              <a:t>Xmax</a:t>
            </a:r>
            <a:r>
              <a:rPr lang="en-US" sz="4200" dirty="0"/>
              <a:t> is as follows:</a:t>
            </a:r>
          </a:p>
          <a:p>
            <a:pPr lvl="1"/>
            <a:r>
              <a:rPr lang="en-US" sz="3800" dirty="0"/>
              <a:t>We set the noise allowed (by noise margin) to be En=0.1 Volts. If the total required current is 1A</a:t>
            </a:r>
          </a:p>
          <a:p>
            <a:pPr lvl="1"/>
            <a:r>
              <a:rPr lang="en-US" sz="3800" dirty="0"/>
              <a:t>The max impedance is </a:t>
            </a:r>
            <a:r>
              <a:rPr lang="en-US" sz="3800" dirty="0" err="1"/>
              <a:t>Xmax</a:t>
            </a:r>
            <a:r>
              <a:rPr lang="en-US" sz="3800" dirty="0"/>
              <a:t>=En/1A=0.1 Ohms. You are right to say that if the required current is less, say 0.9 A,  </a:t>
            </a:r>
            <a:r>
              <a:rPr lang="en-US" sz="3800" dirty="0" err="1"/>
              <a:t>Xmax</a:t>
            </a:r>
            <a:r>
              <a:rPr lang="en-US" sz="3800" dirty="0"/>
              <a:t> will be 0.1/0.9=1.111 Ohms, it is higher than 0.1 Ohms. Then how can I say this is called </a:t>
            </a:r>
            <a:r>
              <a:rPr lang="en-US" sz="3800" dirty="0" err="1"/>
              <a:t>Xmax</a:t>
            </a:r>
            <a:r>
              <a:rPr lang="en-US" sz="3800" dirty="0"/>
              <a:t>. The reason is we call it </a:t>
            </a:r>
            <a:r>
              <a:rPr lang="en-US" sz="3800" dirty="0" err="1"/>
              <a:t>Xmax</a:t>
            </a:r>
            <a:r>
              <a:rPr lang="en-US" sz="3800" dirty="0"/>
              <a:t> because it is the X allowed for that situation, and you cannot allow a higher impedance X in the circuit, that means when I=0.9A, your </a:t>
            </a:r>
            <a:r>
              <a:rPr lang="en-US" sz="3800" dirty="0" err="1"/>
              <a:t>Xmax</a:t>
            </a:r>
            <a:r>
              <a:rPr lang="en-US" sz="3800" dirty="0"/>
              <a:t> is 0.11 Ohms. </a:t>
            </a:r>
          </a:p>
          <a:p>
            <a:pPr lvl="1"/>
            <a:r>
              <a:rPr lang="en-US" sz="3800" dirty="0"/>
              <a:t>Or in my original slide , when I=1A, </a:t>
            </a:r>
            <a:r>
              <a:rPr lang="en-US" sz="3800" dirty="0" err="1"/>
              <a:t>Xmax</a:t>
            </a:r>
            <a:r>
              <a:rPr lang="en-US" sz="3800" dirty="0"/>
              <a:t> is 0.1 Ohms.</a:t>
            </a:r>
          </a:p>
          <a:p>
            <a:pPr lvl="1"/>
            <a:r>
              <a:rPr lang="en-US" sz="3800" dirty="0"/>
              <a:t>Using another example, if the current is I= 1.1A (higher than 1A), En=0.1 is not changed because it is coming from the noise margin (you don’t want noise to be higher than that in your circuit) ,  </a:t>
            </a:r>
            <a:r>
              <a:rPr lang="en-US" sz="3800" dirty="0" err="1"/>
              <a:t>Xmax</a:t>
            </a:r>
            <a:r>
              <a:rPr lang="en-US" sz="3800" dirty="0"/>
              <a:t>=En/I=0.1/1.1=0.09 Ohms, so in this case </a:t>
            </a:r>
            <a:r>
              <a:rPr lang="en-US" sz="3800" dirty="0" err="1"/>
              <a:t>Xmax</a:t>
            </a:r>
            <a:r>
              <a:rPr lang="en-US" sz="3800" dirty="0"/>
              <a:t> is 0.09 Ohms.   That means when you design a circuit, you cannot allow impedance inside the circuit higher than 0.09 Ohms</a:t>
            </a:r>
            <a:r>
              <a:rPr lang="en-US" sz="3800" dirty="0" smtClean="0"/>
              <a:t>.</a:t>
            </a:r>
            <a:endParaRPr lang="en-US" sz="3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E3AB6-3907-4B5A-BAAA-1BF649A9122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952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500" dirty="0" smtClean="0">
                <a:ea typeface="新細明體" charset="-120"/>
              </a:rPr>
              <a:t>Step2-2:</a:t>
            </a:r>
          </a:p>
        </p:txBody>
      </p:sp>
      <p:sp>
        <p:nvSpPr>
          <p:cNvPr id="5939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Assume max. current change</a:t>
            </a:r>
            <a:r>
              <a:rPr lang="en-US" altLang="zh-TW" i="1" dirty="0" smtClean="0">
                <a:ea typeface="新細明體" charset="-120"/>
              </a:rPr>
              <a:t>=1A, so </a:t>
            </a:r>
            <a:r>
              <a:rPr lang="en-US" altLang="zh-TW" i="1" dirty="0" smtClean="0">
                <a:ea typeface="新細明體" charset="-120"/>
                <a:sym typeface="Symbol" pitchFamily="18" charset="2"/>
              </a:rPr>
              <a:t>I= from 0A to 1A is 1A</a:t>
            </a:r>
            <a:r>
              <a:rPr lang="en-US" altLang="zh-TW" i="1" dirty="0" smtClean="0">
                <a:ea typeface="新細明體" charset="-120"/>
              </a:rPr>
              <a:t> </a:t>
            </a:r>
          </a:p>
          <a:p>
            <a:pPr eaLnBrk="1" hangingPunct="1"/>
            <a:r>
              <a:rPr lang="en-US" altLang="zh-TW" i="1" dirty="0" smtClean="0">
                <a:ea typeface="新細明體" charset="-120"/>
              </a:rPr>
              <a:t>Impedance </a:t>
            </a:r>
            <a:r>
              <a:rPr lang="en-US" altLang="zh-TW" i="1" dirty="0" err="1" smtClean="0">
                <a:ea typeface="新細明體" charset="-120"/>
              </a:rPr>
              <a:t>X</a:t>
            </a:r>
            <a:r>
              <a:rPr lang="en-US" altLang="zh-TW" i="1" baseline="-25000" dirty="0" err="1" smtClean="0">
                <a:ea typeface="新細明體" charset="-120"/>
              </a:rPr>
              <a:t>L</a:t>
            </a:r>
            <a:r>
              <a:rPr lang="en-US" altLang="zh-TW" i="1" dirty="0" err="1" smtClean="0">
                <a:ea typeface="新細明體" charset="-120"/>
              </a:rPr>
              <a:t>of</a:t>
            </a:r>
            <a:r>
              <a:rPr lang="en-US" altLang="zh-TW" i="1" dirty="0" smtClean="0">
                <a:ea typeface="新細明體" charset="-120"/>
              </a:rPr>
              <a:t> power cable </a:t>
            </a:r>
            <a:r>
              <a:rPr lang="en-US" altLang="zh-TW" i="1" dirty="0" err="1" smtClean="0">
                <a:ea typeface="新細明體" charset="-120"/>
              </a:rPr>
              <a:t>L</a:t>
            </a:r>
            <a:r>
              <a:rPr lang="en-US" altLang="zh-TW" i="1" baseline="-25000" dirty="0" err="1" smtClean="0">
                <a:ea typeface="新細明體" charset="-120"/>
              </a:rPr>
              <a:t>pcable</a:t>
            </a:r>
            <a:endParaRPr lang="en-US" altLang="zh-TW" i="1" baseline="-25000" dirty="0" smtClean="0">
              <a:ea typeface="新細明體" charset="-120"/>
            </a:endParaRPr>
          </a:p>
          <a:p>
            <a:pPr eaLnBrk="1" hangingPunct="1"/>
            <a:r>
              <a:rPr lang="en-US" altLang="zh-TW" i="1" dirty="0" smtClean="0">
                <a:ea typeface="新細明體" charset="-120"/>
              </a:rPr>
              <a:t>=</a:t>
            </a:r>
            <a:r>
              <a:rPr lang="en-US" altLang="zh-TW" i="1" dirty="0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i="1" dirty="0" smtClean="0">
                <a:ea typeface="新細明體" charset="-120"/>
              </a:rPr>
              <a:t> E</a:t>
            </a:r>
            <a:r>
              <a:rPr lang="en-US" altLang="zh-TW" baseline="-25000" dirty="0" smtClean="0">
                <a:ea typeface="新細明體" charset="-120"/>
              </a:rPr>
              <a:t>N </a:t>
            </a:r>
            <a:r>
              <a:rPr lang="en-US" altLang="zh-TW" i="1" dirty="0" smtClean="0">
                <a:ea typeface="新細明體" charset="-120"/>
              </a:rPr>
              <a:t>/ </a:t>
            </a:r>
            <a:r>
              <a:rPr lang="en-US" altLang="zh-TW" i="1" dirty="0" smtClean="0">
                <a:ea typeface="新細明體" charset="-120"/>
                <a:sym typeface="Symbol" pitchFamily="18" charset="2"/>
              </a:rPr>
              <a:t></a:t>
            </a:r>
            <a:r>
              <a:rPr lang="en-US" altLang="zh-TW" i="1" dirty="0" smtClean="0">
                <a:ea typeface="新細明體" charset="-120"/>
              </a:rPr>
              <a:t> I  = 0.1</a:t>
            </a:r>
            <a:r>
              <a:rPr lang="en-US" altLang="zh-TW" i="1" dirty="0" smtClean="0">
                <a:ea typeface="新細明體" charset="-120"/>
                <a:sym typeface="Symbol" pitchFamily="18" charset="2"/>
              </a:rPr>
              <a:t></a:t>
            </a:r>
            <a:r>
              <a:rPr lang="en-US" altLang="zh-TW" i="1" dirty="0" smtClean="0">
                <a:ea typeface="新細明體" charset="-120"/>
              </a:rPr>
              <a:t> </a:t>
            </a:r>
            <a:endParaRPr lang="en-US" altLang="zh-TW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103425-D07E-4F23-8A7C-43BA78CD8835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000" smtClean="0"/>
          </a:p>
        </p:txBody>
      </p:sp>
      <p:grpSp>
        <p:nvGrpSpPr>
          <p:cNvPr id="59398" name="Group 1039"/>
          <p:cNvGrpSpPr>
            <a:grpSpLocks/>
          </p:cNvGrpSpPr>
          <p:nvPr/>
        </p:nvGrpSpPr>
        <p:grpSpPr bwMode="auto">
          <a:xfrm>
            <a:off x="990600" y="4191000"/>
            <a:ext cx="7924800" cy="1946275"/>
            <a:chOff x="768" y="2640"/>
            <a:chExt cx="4992" cy="1226"/>
          </a:xfrm>
        </p:grpSpPr>
        <p:sp>
          <p:nvSpPr>
            <p:cNvPr id="59399" name="Rectangle 1040"/>
            <p:cNvSpPr>
              <a:spLocks noChangeArrowheads="1"/>
            </p:cNvSpPr>
            <p:nvPr/>
          </p:nvSpPr>
          <p:spPr bwMode="auto">
            <a:xfrm>
              <a:off x="768" y="2880"/>
              <a:ext cx="1344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Perfect 5V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power supply</a:t>
              </a:r>
            </a:p>
          </p:txBody>
        </p:sp>
        <p:sp>
          <p:nvSpPr>
            <p:cNvPr id="59400" name="Line 1041"/>
            <p:cNvSpPr>
              <a:spLocks noChangeShapeType="1"/>
            </p:cNvSpPr>
            <p:nvPr/>
          </p:nvSpPr>
          <p:spPr bwMode="auto">
            <a:xfrm>
              <a:off x="2112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1" name="Freeform 1042"/>
            <p:cNvSpPr>
              <a:spLocks/>
            </p:cNvSpPr>
            <p:nvPr/>
          </p:nvSpPr>
          <p:spPr bwMode="auto">
            <a:xfrm>
              <a:off x="2628" y="2871"/>
              <a:ext cx="566" cy="219"/>
            </a:xfrm>
            <a:custGeom>
              <a:avLst/>
              <a:gdLst>
                <a:gd name="T0" fmla="*/ 16 w 566"/>
                <a:gd name="T1" fmla="*/ 157 h 219"/>
                <a:gd name="T2" fmla="*/ 86 w 566"/>
                <a:gd name="T3" fmla="*/ 0 h 219"/>
                <a:gd name="T4" fmla="*/ 147 w 566"/>
                <a:gd name="T5" fmla="*/ 18 h 219"/>
                <a:gd name="T6" fmla="*/ 191 w 566"/>
                <a:gd name="T7" fmla="*/ 140 h 219"/>
                <a:gd name="T8" fmla="*/ 139 w 566"/>
                <a:gd name="T9" fmla="*/ 201 h 219"/>
                <a:gd name="T10" fmla="*/ 173 w 566"/>
                <a:gd name="T11" fmla="*/ 88 h 219"/>
                <a:gd name="T12" fmla="*/ 226 w 566"/>
                <a:gd name="T13" fmla="*/ 53 h 219"/>
                <a:gd name="T14" fmla="*/ 313 w 566"/>
                <a:gd name="T15" fmla="*/ 140 h 219"/>
                <a:gd name="T16" fmla="*/ 252 w 566"/>
                <a:gd name="T17" fmla="*/ 201 h 219"/>
                <a:gd name="T18" fmla="*/ 357 w 566"/>
                <a:gd name="T19" fmla="*/ 35 h 219"/>
                <a:gd name="T20" fmla="*/ 418 w 566"/>
                <a:gd name="T21" fmla="*/ 61 h 219"/>
                <a:gd name="T22" fmla="*/ 461 w 566"/>
                <a:gd name="T23" fmla="*/ 96 h 219"/>
                <a:gd name="T24" fmla="*/ 383 w 566"/>
                <a:gd name="T25" fmla="*/ 201 h 219"/>
                <a:gd name="T26" fmla="*/ 453 w 566"/>
                <a:gd name="T27" fmla="*/ 61 h 219"/>
                <a:gd name="T28" fmla="*/ 470 w 566"/>
                <a:gd name="T29" fmla="*/ 79 h 219"/>
                <a:gd name="T30" fmla="*/ 496 w 566"/>
                <a:gd name="T31" fmla="*/ 88 h 219"/>
                <a:gd name="T32" fmla="*/ 566 w 566"/>
                <a:gd name="T33" fmla="*/ 157 h 2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6" h="219">
                  <a:moveTo>
                    <a:pt x="16" y="157"/>
                  </a:moveTo>
                  <a:cubicBezTo>
                    <a:pt x="24" y="53"/>
                    <a:pt x="0" y="30"/>
                    <a:pt x="86" y="0"/>
                  </a:cubicBezTo>
                  <a:cubicBezTo>
                    <a:pt x="106" y="6"/>
                    <a:pt x="128" y="8"/>
                    <a:pt x="147" y="18"/>
                  </a:cubicBezTo>
                  <a:cubicBezTo>
                    <a:pt x="183" y="38"/>
                    <a:pt x="179" y="105"/>
                    <a:pt x="191" y="140"/>
                  </a:cubicBezTo>
                  <a:cubicBezTo>
                    <a:pt x="183" y="188"/>
                    <a:pt x="192" y="219"/>
                    <a:pt x="139" y="201"/>
                  </a:cubicBezTo>
                  <a:cubicBezTo>
                    <a:pt x="141" y="183"/>
                    <a:pt x="155" y="106"/>
                    <a:pt x="173" y="88"/>
                  </a:cubicBezTo>
                  <a:cubicBezTo>
                    <a:pt x="188" y="73"/>
                    <a:pt x="226" y="53"/>
                    <a:pt x="226" y="53"/>
                  </a:cubicBezTo>
                  <a:cubicBezTo>
                    <a:pt x="270" y="66"/>
                    <a:pt x="289" y="103"/>
                    <a:pt x="313" y="140"/>
                  </a:cubicBezTo>
                  <a:cubicBezTo>
                    <a:pt x="302" y="195"/>
                    <a:pt x="312" y="216"/>
                    <a:pt x="252" y="201"/>
                  </a:cubicBezTo>
                  <a:cubicBezTo>
                    <a:pt x="266" y="132"/>
                    <a:pt x="284" y="60"/>
                    <a:pt x="357" y="35"/>
                  </a:cubicBezTo>
                  <a:cubicBezTo>
                    <a:pt x="382" y="41"/>
                    <a:pt x="399" y="42"/>
                    <a:pt x="418" y="61"/>
                  </a:cubicBezTo>
                  <a:cubicBezTo>
                    <a:pt x="457" y="101"/>
                    <a:pt x="410" y="80"/>
                    <a:pt x="461" y="96"/>
                  </a:cubicBezTo>
                  <a:cubicBezTo>
                    <a:pt x="447" y="140"/>
                    <a:pt x="422" y="176"/>
                    <a:pt x="383" y="201"/>
                  </a:cubicBezTo>
                  <a:cubicBezTo>
                    <a:pt x="391" y="131"/>
                    <a:pt x="379" y="80"/>
                    <a:pt x="453" y="61"/>
                  </a:cubicBezTo>
                  <a:cubicBezTo>
                    <a:pt x="459" y="67"/>
                    <a:pt x="463" y="75"/>
                    <a:pt x="470" y="79"/>
                  </a:cubicBezTo>
                  <a:cubicBezTo>
                    <a:pt x="478" y="84"/>
                    <a:pt x="489" y="82"/>
                    <a:pt x="496" y="88"/>
                  </a:cubicBezTo>
                  <a:cubicBezTo>
                    <a:pt x="529" y="114"/>
                    <a:pt x="513" y="157"/>
                    <a:pt x="566" y="1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Line 1043"/>
            <p:cNvSpPr>
              <a:spLocks noChangeShapeType="1"/>
            </p:cNvSpPr>
            <p:nvPr/>
          </p:nvSpPr>
          <p:spPr bwMode="auto">
            <a:xfrm>
              <a:off x="3168" y="30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Rectangle 1044"/>
            <p:cNvSpPr>
              <a:spLocks noChangeArrowheads="1"/>
            </p:cNvSpPr>
            <p:nvPr/>
          </p:nvSpPr>
          <p:spPr bwMode="auto">
            <a:xfrm>
              <a:off x="3936" y="2880"/>
              <a:ext cx="1824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Digital circuit,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when 100 gates are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switching draws 1A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zh-TW" altLang="en-US" sz="2400" b="0">
                <a:latin typeface="Times New Roman" pitchFamily="18" charset="0"/>
              </a:endParaRPr>
            </a:p>
          </p:txBody>
        </p:sp>
        <p:sp>
          <p:nvSpPr>
            <p:cNvPr id="59404" name="Line 1045"/>
            <p:cNvSpPr>
              <a:spLocks noChangeShapeType="1"/>
            </p:cNvSpPr>
            <p:nvPr/>
          </p:nvSpPr>
          <p:spPr bwMode="auto">
            <a:xfrm>
              <a:off x="2112" y="364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046"/>
            <p:cNvSpPr txBox="1">
              <a:spLocks noChangeArrowheads="1"/>
            </p:cNvSpPr>
            <p:nvPr/>
          </p:nvSpPr>
          <p:spPr bwMode="auto">
            <a:xfrm>
              <a:off x="2352" y="3024"/>
              <a:ext cx="159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 i="1">
                  <a:latin typeface="Times New Roman" pitchFamily="18" charset="0"/>
                </a:rPr>
                <a:t>L</a:t>
              </a:r>
              <a:r>
                <a:rPr lang="en-US" altLang="zh-TW" sz="2400" b="0" i="1" baseline="-25000">
                  <a:latin typeface="Times New Roman" pitchFamily="18" charset="0"/>
                </a:rPr>
                <a:t>pcable</a:t>
              </a:r>
              <a:r>
                <a:rPr lang="en-US" altLang="zh-TW" sz="2400" b="0" i="1">
                  <a:latin typeface="Times New Roman" pitchFamily="18" charset="0"/>
                </a:rPr>
                <a:t>=100nH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 i="1">
                  <a:latin typeface="Times New Roman" pitchFamily="18" charset="0"/>
                </a:rPr>
                <a:t>impedance</a:t>
              </a:r>
              <a:r>
                <a:rPr lang="en-US" altLang="zh-TW" sz="2400" b="0" i="1" baseline="-25000">
                  <a:latin typeface="Times New Roman" pitchFamily="18" charset="0"/>
                </a:rPr>
                <a:t> </a:t>
              </a:r>
              <a:r>
                <a:rPr lang="en-US" altLang="zh-TW" sz="2400" b="0" i="1">
                  <a:latin typeface="Times New Roman" pitchFamily="18" charset="0"/>
                </a:rPr>
                <a:t>&lt;0.1 </a:t>
              </a:r>
              <a:r>
                <a:rPr lang="en-US" altLang="zh-TW" sz="2400" b="0" i="1"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lang="en-US" altLang="zh-TW" sz="2400" b="0" i="1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9406" name="Freeform 1047"/>
            <p:cNvSpPr>
              <a:spLocks/>
            </p:cNvSpPr>
            <p:nvPr/>
          </p:nvSpPr>
          <p:spPr bwMode="auto">
            <a:xfrm>
              <a:off x="3456" y="2880"/>
              <a:ext cx="432" cy="96"/>
            </a:xfrm>
            <a:custGeom>
              <a:avLst/>
              <a:gdLst>
                <a:gd name="T0" fmla="*/ 0 w 432"/>
                <a:gd name="T1" fmla="*/ 48 h 96"/>
                <a:gd name="T2" fmla="*/ 96 w 432"/>
                <a:gd name="T3" fmla="*/ 0 h 96"/>
                <a:gd name="T4" fmla="*/ 144 w 432"/>
                <a:gd name="T5" fmla="*/ 96 h 96"/>
                <a:gd name="T6" fmla="*/ 240 w 432"/>
                <a:gd name="T7" fmla="*/ 0 h 96"/>
                <a:gd name="T8" fmla="*/ 288 w 432"/>
                <a:gd name="T9" fmla="*/ 96 h 96"/>
                <a:gd name="T10" fmla="*/ 336 w 432"/>
                <a:gd name="T11" fmla="*/ 0 h 96"/>
                <a:gd name="T12" fmla="*/ 384 w 432"/>
                <a:gd name="T13" fmla="*/ 96 h 96"/>
                <a:gd name="T14" fmla="*/ 432 w 432"/>
                <a:gd name="T15" fmla="*/ 48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2" h="96">
                  <a:moveTo>
                    <a:pt x="0" y="48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96"/>
                  </a:lnTo>
                  <a:lnTo>
                    <a:pt x="432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048"/>
            <p:cNvSpPr txBox="1">
              <a:spLocks noChangeArrowheads="1"/>
            </p:cNvSpPr>
            <p:nvPr/>
          </p:nvSpPr>
          <p:spPr bwMode="auto">
            <a:xfrm>
              <a:off x="3072" y="2640"/>
              <a:ext cx="25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Maximum noise allowed=0.1V</a:t>
              </a:r>
            </a:p>
          </p:txBody>
        </p:sp>
        <p:sp>
          <p:nvSpPr>
            <p:cNvPr id="59408" name="Text Box 1049"/>
            <p:cNvSpPr txBox="1">
              <a:spLocks noChangeArrowheads="1"/>
            </p:cNvSpPr>
            <p:nvPr/>
          </p:nvSpPr>
          <p:spPr bwMode="auto">
            <a:xfrm>
              <a:off x="2582" y="3578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Ground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500" dirty="0" smtClean="0">
                <a:ea typeface="新細明體" charset="-120"/>
              </a:rPr>
              <a:t>Step2-3: </a:t>
            </a:r>
            <a:r>
              <a:rPr lang="en-US" altLang="zh-TW" sz="3000" dirty="0" smtClean="0">
                <a:ea typeface="新細明體" charset="-120"/>
              </a:rPr>
              <a:t>Find at what signal frequency the inductor has too much impedance</a:t>
            </a:r>
            <a:endParaRPr lang="en-US" altLang="zh-TW" dirty="0" smtClean="0">
              <a:ea typeface="新細明體" charset="-12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z="2800" i="1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i="1" dirty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i="1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i="1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r>
              <a:rPr lang="en-US" altLang="zh-TW" sz="2800" i="1" dirty="0" smtClean="0">
                <a:ea typeface="新細明體" charset="-120"/>
                <a:sym typeface="Symbol" pitchFamily="18" charset="2"/>
              </a:rPr>
              <a:t>(At a very slow edge, the power source is blocked by the inductor, let alone </a:t>
            </a:r>
            <a:r>
              <a:rPr lang="en-US" altLang="zh-TW" sz="2800" i="1" dirty="0" err="1" smtClean="0">
                <a:ea typeface="新細明體" charset="-120"/>
                <a:sym typeface="Symbol" pitchFamily="18" charset="2"/>
              </a:rPr>
              <a:t>T</a:t>
            </a:r>
            <a:r>
              <a:rPr lang="en-US" altLang="zh-TW" sz="2800" i="1" baseline="-25000" dirty="0" err="1" smtClean="0">
                <a:ea typeface="新細明體" charset="-120"/>
                <a:sym typeface="Symbol" pitchFamily="18" charset="2"/>
              </a:rPr>
              <a:t>r</a:t>
            </a:r>
            <a:r>
              <a:rPr lang="en-US" altLang="zh-TW" sz="2800" i="1" dirty="0" smtClean="0">
                <a:ea typeface="新細明體" charset="-120"/>
                <a:sym typeface="Symbol" pitchFamily="18" charset="2"/>
              </a:rPr>
              <a:t>=5ns that the circuit demands)</a:t>
            </a:r>
            <a:endParaRPr lang="zh-TW" altLang="en-US" sz="2800" i="1" dirty="0" smtClean="0">
              <a:ea typeface="新細明體" charset="-120"/>
              <a:sym typeface="Symbol" pitchFamily="18" charset="2"/>
            </a:endParaRP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76200"/>
            <a:ext cx="28956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 dirty="0">
              <a:ea typeface="新細明體" charset="-120"/>
            </a:endParaRP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8AA41D-5140-4B01-9E33-C6096839540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000" smtClean="0"/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1219200" y="5292725"/>
            <a:ext cx="2133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Perfect 5V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 supply</a:t>
            </a:r>
          </a:p>
        </p:txBody>
      </p:sp>
      <p:sp>
        <p:nvSpPr>
          <p:cNvPr id="60423" name="Line 5"/>
          <p:cNvSpPr>
            <a:spLocks noChangeShapeType="1"/>
          </p:cNvSpPr>
          <p:nvPr/>
        </p:nvSpPr>
        <p:spPr bwMode="auto">
          <a:xfrm>
            <a:off x="3352800" y="55213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Freeform 6"/>
          <p:cNvSpPr>
            <a:spLocks/>
          </p:cNvSpPr>
          <p:nvPr/>
        </p:nvSpPr>
        <p:spPr bwMode="auto">
          <a:xfrm>
            <a:off x="4171950" y="5278438"/>
            <a:ext cx="898525" cy="347662"/>
          </a:xfrm>
          <a:custGeom>
            <a:avLst/>
            <a:gdLst>
              <a:gd name="T0" fmla="*/ 2147483647 w 566"/>
              <a:gd name="T1" fmla="*/ 2147483647 h 219"/>
              <a:gd name="T2" fmla="*/ 2147483647 w 566"/>
              <a:gd name="T3" fmla="*/ 0 h 219"/>
              <a:gd name="T4" fmla="*/ 2147483647 w 566"/>
              <a:gd name="T5" fmla="*/ 2147483647 h 219"/>
              <a:gd name="T6" fmla="*/ 2147483647 w 566"/>
              <a:gd name="T7" fmla="*/ 2147483647 h 219"/>
              <a:gd name="T8" fmla="*/ 2147483647 w 566"/>
              <a:gd name="T9" fmla="*/ 2147483647 h 219"/>
              <a:gd name="T10" fmla="*/ 2147483647 w 566"/>
              <a:gd name="T11" fmla="*/ 2147483647 h 219"/>
              <a:gd name="T12" fmla="*/ 2147483647 w 566"/>
              <a:gd name="T13" fmla="*/ 2147483647 h 219"/>
              <a:gd name="T14" fmla="*/ 2147483647 w 566"/>
              <a:gd name="T15" fmla="*/ 2147483647 h 219"/>
              <a:gd name="T16" fmla="*/ 2147483647 w 566"/>
              <a:gd name="T17" fmla="*/ 2147483647 h 219"/>
              <a:gd name="T18" fmla="*/ 2147483647 w 566"/>
              <a:gd name="T19" fmla="*/ 2147483647 h 219"/>
              <a:gd name="T20" fmla="*/ 2147483647 w 566"/>
              <a:gd name="T21" fmla="*/ 2147483647 h 219"/>
              <a:gd name="T22" fmla="*/ 2147483647 w 566"/>
              <a:gd name="T23" fmla="*/ 2147483647 h 219"/>
              <a:gd name="T24" fmla="*/ 2147483647 w 566"/>
              <a:gd name="T25" fmla="*/ 2147483647 h 219"/>
              <a:gd name="T26" fmla="*/ 2147483647 w 566"/>
              <a:gd name="T27" fmla="*/ 2147483647 h 219"/>
              <a:gd name="T28" fmla="*/ 2147483647 w 566"/>
              <a:gd name="T29" fmla="*/ 2147483647 h 219"/>
              <a:gd name="T30" fmla="*/ 2147483647 w 566"/>
              <a:gd name="T31" fmla="*/ 2147483647 h 219"/>
              <a:gd name="T32" fmla="*/ 2147483647 w 566"/>
              <a:gd name="T33" fmla="*/ 2147483647 h 2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6" h="219">
                <a:moveTo>
                  <a:pt x="16" y="157"/>
                </a:moveTo>
                <a:cubicBezTo>
                  <a:pt x="24" y="53"/>
                  <a:pt x="0" y="30"/>
                  <a:pt x="86" y="0"/>
                </a:cubicBezTo>
                <a:cubicBezTo>
                  <a:pt x="106" y="6"/>
                  <a:pt x="128" y="8"/>
                  <a:pt x="147" y="18"/>
                </a:cubicBezTo>
                <a:cubicBezTo>
                  <a:pt x="183" y="38"/>
                  <a:pt x="179" y="105"/>
                  <a:pt x="191" y="140"/>
                </a:cubicBezTo>
                <a:cubicBezTo>
                  <a:pt x="183" y="188"/>
                  <a:pt x="192" y="219"/>
                  <a:pt x="139" y="201"/>
                </a:cubicBezTo>
                <a:cubicBezTo>
                  <a:pt x="141" y="183"/>
                  <a:pt x="155" y="106"/>
                  <a:pt x="173" y="88"/>
                </a:cubicBezTo>
                <a:cubicBezTo>
                  <a:pt x="188" y="73"/>
                  <a:pt x="226" y="53"/>
                  <a:pt x="226" y="53"/>
                </a:cubicBezTo>
                <a:cubicBezTo>
                  <a:pt x="270" y="66"/>
                  <a:pt x="289" y="103"/>
                  <a:pt x="313" y="140"/>
                </a:cubicBezTo>
                <a:cubicBezTo>
                  <a:pt x="302" y="195"/>
                  <a:pt x="312" y="216"/>
                  <a:pt x="252" y="201"/>
                </a:cubicBezTo>
                <a:cubicBezTo>
                  <a:pt x="266" y="132"/>
                  <a:pt x="284" y="60"/>
                  <a:pt x="357" y="35"/>
                </a:cubicBezTo>
                <a:cubicBezTo>
                  <a:pt x="382" y="41"/>
                  <a:pt x="399" y="42"/>
                  <a:pt x="418" y="61"/>
                </a:cubicBezTo>
                <a:cubicBezTo>
                  <a:pt x="457" y="101"/>
                  <a:pt x="410" y="80"/>
                  <a:pt x="461" y="96"/>
                </a:cubicBezTo>
                <a:cubicBezTo>
                  <a:pt x="447" y="140"/>
                  <a:pt x="422" y="176"/>
                  <a:pt x="383" y="201"/>
                </a:cubicBezTo>
                <a:cubicBezTo>
                  <a:pt x="391" y="131"/>
                  <a:pt x="379" y="80"/>
                  <a:pt x="453" y="61"/>
                </a:cubicBezTo>
                <a:cubicBezTo>
                  <a:pt x="459" y="67"/>
                  <a:pt x="463" y="75"/>
                  <a:pt x="470" y="79"/>
                </a:cubicBezTo>
                <a:cubicBezTo>
                  <a:pt x="478" y="84"/>
                  <a:pt x="489" y="82"/>
                  <a:pt x="496" y="88"/>
                </a:cubicBezTo>
                <a:cubicBezTo>
                  <a:pt x="529" y="114"/>
                  <a:pt x="513" y="157"/>
                  <a:pt x="566" y="15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7"/>
          <p:cNvSpPr>
            <a:spLocks noChangeShapeType="1"/>
          </p:cNvSpPr>
          <p:nvPr/>
        </p:nvSpPr>
        <p:spPr bwMode="auto">
          <a:xfrm>
            <a:off x="5029200" y="55213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Rectangle 8"/>
          <p:cNvSpPr>
            <a:spLocks noChangeArrowheads="1"/>
          </p:cNvSpPr>
          <p:nvPr/>
        </p:nvSpPr>
        <p:spPr bwMode="auto">
          <a:xfrm>
            <a:off x="6248400" y="5292725"/>
            <a:ext cx="2895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Digital circuit,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when 100 gates are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switching draws 1A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zh-TW" altLang="en-US" sz="2400" b="0">
              <a:latin typeface="Times New Roman" pitchFamily="18" charset="0"/>
            </a:endParaRPr>
          </a:p>
        </p:txBody>
      </p:sp>
      <p:sp>
        <p:nvSpPr>
          <p:cNvPr id="60427" name="Line 9"/>
          <p:cNvSpPr>
            <a:spLocks noChangeShapeType="1"/>
          </p:cNvSpPr>
          <p:nvPr/>
        </p:nvSpPr>
        <p:spPr bwMode="auto">
          <a:xfrm>
            <a:off x="3352800" y="65119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Text Box 10"/>
          <p:cNvSpPr txBox="1">
            <a:spLocks noChangeArrowheads="1"/>
          </p:cNvSpPr>
          <p:nvPr/>
        </p:nvSpPr>
        <p:spPr bwMode="auto">
          <a:xfrm>
            <a:off x="3733800" y="5521325"/>
            <a:ext cx="2527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 i="1">
                <a:latin typeface="Times New Roman" pitchFamily="18" charset="0"/>
              </a:rPr>
              <a:t>L</a:t>
            </a:r>
            <a:r>
              <a:rPr lang="en-US" altLang="zh-TW" sz="2400" b="0" i="1" baseline="-25000">
                <a:latin typeface="Times New Roman" pitchFamily="18" charset="0"/>
              </a:rPr>
              <a:t>pcable</a:t>
            </a:r>
            <a:r>
              <a:rPr lang="en-US" altLang="zh-TW" sz="2400" b="0" i="1">
                <a:latin typeface="Times New Roman" pitchFamily="18" charset="0"/>
              </a:rPr>
              <a:t>=100nH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 i="1">
                <a:latin typeface="Times New Roman" pitchFamily="18" charset="0"/>
              </a:rPr>
              <a:t>impedance</a:t>
            </a:r>
            <a:r>
              <a:rPr lang="en-US" altLang="zh-TW" sz="2400" b="0" i="1" baseline="-25000">
                <a:latin typeface="Times New Roman" pitchFamily="18" charset="0"/>
              </a:rPr>
              <a:t> </a:t>
            </a:r>
            <a:r>
              <a:rPr lang="en-US" altLang="zh-TW" sz="2400" b="0" i="1">
                <a:latin typeface="Times New Roman" pitchFamily="18" charset="0"/>
              </a:rPr>
              <a:t>&lt;0.1 </a:t>
            </a:r>
            <a:r>
              <a:rPr lang="en-US" altLang="zh-TW" sz="2400" b="0" i="1">
                <a:latin typeface="Times New Roman" pitchFamily="18" charset="0"/>
                <a:sym typeface="Symbol" pitchFamily="18" charset="2"/>
              </a:rPr>
              <a:t></a:t>
            </a:r>
            <a:r>
              <a:rPr lang="en-US" altLang="zh-TW" sz="2400" b="0" i="1">
                <a:latin typeface="Times New Roman" pitchFamily="18" charset="0"/>
              </a:rPr>
              <a:t> </a:t>
            </a:r>
          </a:p>
        </p:txBody>
      </p:sp>
      <p:sp>
        <p:nvSpPr>
          <p:cNvPr id="60429" name="Freeform 11"/>
          <p:cNvSpPr>
            <a:spLocks/>
          </p:cNvSpPr>
          <p:nvPr/>
        </p:nvSpPr>
        <p:spPr bwMode="auto">
          <a:xfrm>
            <a:off x="5486400" y="5292725"/>
            <a:ext cx="685800" cy="152400"/>
          </a:xfrm>
          <a:custGeom>
            <a:avLst/>
            <a:gdLst>
              <a:gd name="T0" fmla="*/ 0 w 432"/>
              <a:gd name="T1" fmla="*/ 2147483647 h 96"/>
              <a:gd name="T2" fmla="*/ 2147483647 w 432"/>
              <a:gd name="T3" fmla="*/ 0 h 96"/>
              <a:gd name="T4" fmla="*/ 2147483647 w 432"/>
              <a:gd name="T5" fmla="*/ 2147483647 h 96"/>
              <a:gd name="T6" fmla="*/ 2147483647 w 432"/>
              <a:gd name="T7" fmla="*/ 0 h 96"/>
              <a:gd name="T8" fmla="*/ 2147483647 w 432"/>
              <a:gd name="T9" fmla="*/ 2147483647 h 96"/>
              <a:gd name="T10" fmla="*/ 2147483647 w 432"/>
              <a:gd name="T11" fmla="*/ 0 h 96"/>
              <a:gd name="T12" fmla="*/ 2147483647 w 432"/>
              <a:gd name="T13" fmla="*/ 2147483647 h 96"/>
              <a:gd name="T14" fmla="*/ 2147483647 w 432"/>
              <a:gd name="T15" fmla="*/ 2147483647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32" h="96">
                <a:moveTo>
                  <a:pt x="0" y="48"/>
                </a:moveTo>
                <a:lnTo>
                  <a:pt x="96" y="0"/>
                </a:lnTo>
                <a:lnTo>
                  <a:pt x="144" y="96"/>
                </a:lnTo>
                <a:lnTo>
                  <a:pt x="240" y="0"/>
                </a:lnTo>
                <a:lnTo>
                  <a:pt x="288" y="96"/>
                </a:lnTo>
                <a:lnTo>
                  <a:pt x="336" y="0"/>
                </a:lnTo>
                <a:lnTo>
                  <a:pt x="384" y="96"/>
                </a:lnTo>
                <a:lnTo>
                  <a:pt x="432" y="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2"/>
          <p:cNvSpPr txBox="1">
            <a:spLocks noChangeArrowheads="1"/>
          </p:cNvSpPr>
          <p:nvPr/>
        </p:nvSpPr>
        <p:spPr bwMode="auto">
          <a:xfrm>
            <a:off x="4800600" y="4800600"/>
            <a:ext cx="398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Maximum noise allowed=0.1V</a:t>
            </a:r>
          </a:p>
        </p:txBody>
      </p:sp>
      <p:sp>
        <p:nvSpPr>
          <p:cNvPr id="60431" name="Text Box 13"/>
          <p:cNvSpPr txBox="1">
            <a:spLocks noChangeArrowheads="1"/>
          </p:cNvSpPr>
          <p:nvPr/>
        </p:nvSpPr>
        <p:spPr bwMode="auto">
          <a:xfrm>
            <a:off x="4098925" y="6400800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 dirty="0">
                <a:latin typeface="Times New Roman" pitchFamily="18" charset="0"/>
              </a:rPr>
              <a:t>Ground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04314"/>
              </p:ext>
            </p:extLst>
          </p:nvPr>
        </p:nvGraphicFramePr>
        <p:xfrm>
          <a:off x="620713" y="1447800"/>
          <a:ext cx="54641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公式" r:id="rId3" imgW="2730240" imgH="1066680" progId="Equation.3">
                  <p:embed/>
                </p:oleObj>
              </mc:Choice>
              <mc:Fallback>
                <p:oleObj name="公式" r:id="rId3" imgW="2730240" imgH="1066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447800"/>
                        <a:ext cx="54641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>
                <a:ea typeface="新細明體" charset="-120"/>
              </a:rPr>
              <a:t>Photos of the board and caps(board C2 and Cap array C3).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 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282954-D5E6-43EE-A854-29331C7AC94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000" smtClean="0"/>
          </a:p>
        </p:txBody>
      </p:sp>
      <p:sp>
        <p:nvSpPr>
          <p:cNvPr id="61446" name="Rectangle 4"/>
          <p:cNvSpPr>
            <a:spLocks noChangeArrowheads="1"/>
          </p:cNvSpPr>
          <p:nvPr/>
        </p:nvSpPr>
        <p:spPr bwMode="auto">
          <a:xfrm>
            <a:off x="4038600" y="2743200"/>
            <a:ext cx="4038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447" name="Rectangle 5"/>
          <p:cNvSpPr>
            <a:spLocks noChangeArrowheads="1"/>
          </p:cNvSpPr>
          <p:nvPr/>
        </p:nvSpPr>
        <p:spPr bwMode="auto">
          <a:xfrm>
            <a:off x="762000" y="2819400"/>
            <a:ext cx="1143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974725" y="3089275"/>
            <a:ext cx="996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>
            <a:off x="1911350" y="2743200"/>
            <a:ext cx="2178050" cy="349250"/>
          </a:xfrm>
          <a:custGeom>
            <a:avLst/>
            <a:gdLst>
              <a:gd name="T0" fmla="*/ 0 w 1372"/>
              <a:gd name="T1" fmla="*/ 2147483647 h 220"/>
              <a:gd name="T2" fmla="*/ 2147483647 w 1372"/>
              <a:gd name="T3" fmla="*/ 2147483647 h 220"/>
              <a:gd name="T4" fmla="*/ 2147483647 w 1372"/>
              <a:gd name="T5" fmla="*/ 2147483647 h 220"/>
              <a:gd name="T6" fmla="*/ 2147483647 w 1372"/>
              <a:gd name="T7" fmla="*/ 2147483647 h 220"/>
              <a:gd name="T8" fmla="*/ 2147483647 w 1372"/>
              <a:gd name="T9" fmla="*/ 2147483647 h 220"/>
              <a:gd name="T10" fmla="*/ 2147483647 w 1372"/>
              <a:gd name="T11" fmla="*/ 2147483647 h 220"/>
              <a:gd name="T12" fmla="*/ 2147483647 w 1372"/>
              <a:gd name="T13" fmla="*/ 0 h 220"/>
              <a:gd name="T14" fmla="*/ 2147483647 w 1372"/>
              <a:gd name="T15" fmla="*/ 2147483647 h 220"/>
              <a:gd name="T16" fmla="*/ 2147483647 w 1372"/>
              <a:gd name="T17" fmla="*/ 2147483647 h 220"/>
              <a:gd name="T18" fmla="*/ 2147483647 w 1372"/>
              <a:gd name="T19" fmla="*/ 2147483647 h 220"/>
              <a:gd name="T20" fmla="*/ 2147483647 w 1372"/>
              <a:gd name="T21" fmla="*/ 2147483647 h 220"/>
              <a:gd name="T22" fmla="*/ 2147483647 w 1372"/>
              <a:gd name="T23" fmla="*/ 2147483647 h 220"/>
              <a:gd name="T24" fmla="*/ 2147483647 w 1372"/>
              <a:gd name="T25" fmla="*/ 2147483647 h 220"/>
              <a:gd name="T26" fmla="*/ 2147483647 w 1372"/>
              <a:gd name="T27" fmla="*/ 2147483647 h 220"/>
              <a:gd name="T28" fmla="*/ 2147483647 w 1372"/>
              <a:gd name="T29" fmla="*/ 2147483647 h 220"/>
              <a:gd name="T30" fmla="*/ 2147483647 w 1372"/>
              <a:gd name="T31" fmla="*/ 2147483647 h 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72" h="220">
                <a:moveTo>
                  <a:pt x="0" y="218"/>
                </a:moveTo>
                <a:cubicBezTo>
                  <a:pt x="17" y="202"/>
                  <a:pt x="34" y="179"/>
                  <a:pt x="53" y="166"/>
                </a:cubicBezTo>
                <a:cubicBezTo>
                  <a:pt x="90" y="142"/>
                  <a:pt x="134" y="136"/>
                  <a:pt x="175" y="122"/>
                </a:cubicBezTo>
                <a:cubicBezTo>
                  <a:pt x="179" y="123"/>
                  <a:pt x="235" y="132"/>
                  <a:pt x="245" y="140"/>
                </a:cubicBezTo>
                <a:cubicBezTo>
                  <a:pt x="333" y="209"/>
                  <a:pt x="263" y="180"/>
                  <a:pt x="323" y="201"/>
                </a:cubicBezTo>
                <a:cubicBezTo>
                  <a:pt x="385" y="188"/>
                  <a:pt x="363" y="187"/>
                  <a:pt x="402" y="148"/>
                </a:cubicBezTo>
                <a:cubicBezTo>
                  <a:pt x="421" y="92"/>
                  <a:pt x="475" y="20"/>
                  <a:pt x="533" y="0"/>
                </a:cubicBezTo>
                <a:cubicBezTo>
                  <a:pt x="542" y="6"/>
                  <a:pt x="550" y="13"/>
                  <a:pt x="559" y="17"/>
                </a:cubicBezTo>
                <a:cubicBezTo>
                  <a:pt x="576" y="25"/>
                  <a:pt x="611" y="35"/>
                  <a:pt x="611" y="35"/>
                </a:cubicBezTo>
                <a:cubicBezTo>
                  <a:pt x="623" y="46"/>
                  <a:pt x="632" y="61"/>
                  <a:pt x="646" y="70"/>
                </a:cubicBezTo>
                <a:cubicBezTo>
                  <a:pt x="667" y="83"/>
                  <a:pt x="701" y="88"/>
                  <a:pt x="725" y="96"/>
                </a:cubicBezTo>
                <a:cubicBezTo>
                  <a:pt x="760" y="87"/>
                  <a:pt x="786" y="79"/>
                  <a:pt x="812" y="52"/>
                </a:cubicBezTo>
                <a:cubicBezTo>
                  <a:pt x="869" y="67"/>
                  <a:pt x="929" y="69"/>
                  <a:pt x="987" y="79"/>
                </a:cubicBezTo>
                <a:cubicBezTo>
                  <a:pt x="1063" y="116"/>
                  <a:pt x="1133" y="135"/>
                  <a:pt x="1213" y="157"/>
                </a:cubicBezTo>
                <a:cubicBezTo>
                  <a:pt x="1247" y="180"/>
                  <a:pt x="1279" y="187"/>
                  <a:pt x="1318" y="201"/>
                </a:cubicBezTo>
                <a:cubicBezTo>
                  <a:pt x="1372" y="220"/>
                  <a:pt x="1326" y="218"/>
                  <a:pt x="1353" y="21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1911350" y="3708400"/>
            <a:ext cx="2147888" cy="157163"/>
          </a:xfrm>
          <a:custGeom>
            <a:avLst/>
            <a:gdLst>
              <a:gd name="T0" fmla="*/ 0 w 1353"/>
              <a:gd name="T1" fmla="*/ 2147483647 h 99"/>
              <a:gd name="T2" fmla="*/ 2147483647 w 1353"/>
              <a:gd name="T3" fmla="*/ 2147483647 h 99"/>
              <a:gd name="T4" fmla="*/ 2147483647 w 1353"/>
              <a:gd name="T5" fmla="*/ 2147483647 h 99"/>
              <a:gd name="T6" fmla="*/ 2147483647 w 1353"/>
              <a:gd name="T7" fmla="*/ 2147483647 h 99"/>
              <a:gd name="T8" fmla="*/ 2147483647 w 1353"/>
              <a:gd name="T9" fmla="*/ 2147483647 h 99"/>
              <a:gd name="T10" fmla="*/ 2147483647 w 1353"/>
              <a:gd name="T11" fmla="*/ 2147483647 h 99"/>
              <a:gd name="T12" fmla="*/ 2147483647 w 1353"/>
              <a:gd name="T13" fmla="*/ 2147483647 h 99"/>
              <a:gd name="T14" fmla="*/ 2147483647 w 1353"/>
              <a:gd name="T15" fmla="*/ 2147483647 h 99"/>
              <a:gd name="T16" fmla="*/ 2147483647 w 1353"/>
              <a:gd name="T17" fmla="*/ 2147483647 h 99"/>
              <a:gd name="T18" fmla="*/ 2147483647 w 1353"/>
              <a:gd name="T19" fmla="*/ 2147483647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53" h="99">
                <a:moveTo>
                  <a:pt x="0" y="55"/>
                </a:moveTo>
                <a:cubicBezTo>
                  <a:pt x="47" y="52"/>
                  <a:pt x="93" y="51"/>
                  <a:pt x="140" y="47"/>
                </a:cubicBezTo>
                <a:cubicBezTo>
                  <a:pt x="155" y="46"/>
                  <a:pt x="169" y="40"/>
                  <a:pt x="184" y="38"/>
                </a:cubicBezTo>
                <a:cubicBezTo>
                  <a:pt x="230" y="31"/>
                  <a:pt x="323" y="20"/>
                  <a:pt x="323" y="20"/>
                </a:cubicBezTo>
                <a:cubicBezTo>
                  <a:pt x="388" y="0"/>
                  <a:pt x="530" y="26"/>
                  <a:pt x="585" y="29"/>
                </a:cubicBezTo>
                <a:cubicBezTo>
                  <a:pt x="634" y="78"/>
                  <a:pt x="646" y="87"/>
                  <a:pt x="716" y="99"/>
                </a:cubicBezTo>
                <a:cubicBezTo>
                  <a:pt x="793" y="92"/>
                  <a:pt x="851" y="77"/>
                  <a:pt x="925" y="64"/>
                </a:cubicBezTo>
                <a:cubicBezTo>
                  <a:pt x="973" y="19"/>
                  <a:pt x="949" y="28"/>
                  <a:pt x="1039" y="38"/>
                </a:cubicBezTo>
                <a:cubicBezTo>
                  <a:pt x="1113" y="64"/>
                  <a:pt x="1138" y="58"/>
                  <a:pt x="1240" y="64"/>
                </a:cubicBezTo>
                <a:cubicBezTo>
                  <a:pt x="1280" y="74"/>
                  <a:pt x="1317" y="80"/>
                  <a:pt x="1353" y="99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184525" y="2327275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Vcc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422525" y="3698875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Ground</a:t>
            </a:r>
          </a:p>
        </p:txBody>
      </p:sp>
      <p:sp>
        <p:nvSpPr>
          <p:cNvPr id="61453" name="Text Box 20"/>
          <p:cNvSpPr txBox="1">
            <a:spLocks noChangeArrowheads="1"/>
          </p:cNvSpPr>
          <p:nvPr/>
        </p:nvSpPr>
        <p:spPr bwMode="auto">
          <a:xfrm>
            <a:off x="5257800" y="5638800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Digital circuit board</a:t>
            </a:r>
          </a:p>
        </p:txBody>
      </p:sp>
      <p:sp>
        <p:nvSpPr>
          <p:cNvPr id="61454" name="AutoShape 21"/>
          <p:cNvSpPr>
            <a:spLocks noChangeArrowheads="1"/>
          </p:cNvSpPr>
          <p:nvPr/>
        </p:nvSpPr>
        <p:spPr bwMode="auto">
          <a:xfrm>
            <a:off x="1676400" y="4648200"/>
            <a:ext cx="2209800" cy="1447800"/>
          </a:xfrm>
          <a:prstGeom prst="wedgeRectCallout">
            <a:avLst>
              <a:gd name="adj1" fmla="val 66954"/>
              <a:gd name="adj2" fmla="val -6699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zh-TW" altLang="en-US" sz="2400" b="0">
              <a:latin typeface="Times New Roman" pitchFamily="18" charset="0"/>
            </a:endParaRPr>
          </a:p>
        </p:txBody>
      </p:sp>
      <p:sp>
        <p:nvSpPr>
          <p:cNvPr id="61455" name="Text Box 22"/>
          <p:cNvSpPr txBox="1">
            <a:spLocks noChangeArrowheads="1"/>
          </p:cNvSpPr>
          <p:nvPr/>
        </p:nvSpPr>
        <p:spPr bwMode="auto">
          <a:xfrm>
            <a:off x="1905000" y="4572000"/>
            <a:ext cx="2205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level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Electrolytic C3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bypass capacitor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 10~500uF</a:t>
            </a:r>
          </a:p>
        </p:txBody>
      </p:sp>
      <p:sp>
        <p:nvSpPr>
          <p:cNvPr id="61456" name="AutoShape 23"/>
          <p:cNvSpPr>
            <a:spLocks noChangeArrowheads="1"/>
          </p:cNvSpPr>
          <p:nvPr/>
        </p:nvSpPr>
        <p:spPr bwMode="auto">
          <a:xfrm>
            <a:off x="6248400" y="838200"/>
            <a:ext cx="1752600" cy="1219200"/>
          </a:xfrm>
          <a:prstGeom prst="wedgeRectCallout">
            <a:avLst>
              <a:gd name="adj1" fmla="val -33241"/>
              <a:gd name="adj2" fmla="val 753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Local filtering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 array C3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zh-TW" sz="2400" b="0">
                <a:latin typeface="Times New Roman" pitchFamily="18" charset="0"/>
              </a:rPr>
              <a:t>0.1 </a:t>
            </a: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~</a:t>
            </a:r>
            <a:r>
              <a:rPr lang="en-US" altLang="zh-TW" sz="2400" b="0">
                <a:latin typeface="Times New Roman" pitchFamily="18" charset="0"/>
              </a:rPr>
              <a:t> 1uF</a:t>
            </a:r>
          </a:p>
        </p:txBody>
      </p:sp>
      <p:sp>
        <p:nvSpPr>
          <p:cNvPr id="61457" name="AutoShape 24"/>
          <p:cNvSpPr>
            <a:spLocks/>
          </p:cNvSpPr>
          <p:nvPr/>
        </p:nvSpPr>
        <p:spPr bwMode="auto">
          <a:xfrm rot="5457902">
            <a:off x="6366669" y="1254919"/>
            <a:ext cx="300038" cy="2514600"/>
          </a:xfrm>
          <a:prstGeom prst="leftBrace">
            <a:avLst>
              <a:gd name="adj1" fmla="val 698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458" name="Oval 2"/>
          <p:cNvSpPr>
            <a:spLocks noChangeArrowheads="1"/>
          </p:cNvSpPr>
          <p:nvPr/>
        </p:nvSpPr>
        <p:spPr bwMode="auto">
          <a:xfrm>
            <a:off x="6705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459" name="Oval 3"/>
          <p:cNvSpPr>
            <a:spLocks noChangeArrowheads="1"/>
          </p:cNvSpPr>
          <p:nvPr/>
        </p:nvSpPr>
        <p:spPr bwMode="auto">
          <a:xfrm>
            <a:off x="69342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460" name="Oval 4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461" name="Oval 5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61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>
                <a:ea typeface="新細明體" charset="-120"/>
              </a:rPr>
              <a:t>Step2-4: Find board level by-pass cap. to give an alternative power path at high freq.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At what freq. </a:t>
            </a:r>
            <a:r>
              <a:rPr lang="en-US" altLang="zh-TW" i="1" dirty="0" err="1" smtClean="0">
                <a:ea typeface="新細明體" charset="-120"/>
              </a:rPr>
              <a:t>L</a:t>
            </a:r>
            <a:r>
              <a:rPr lang="en-US" altLang="zh-TW" i="1" baseline="-25000" dirty="0" err="1" smtClean="0">
                <a:ea typeface="新細明體" charset="-120"/>
              </a:rPr>
              <a:t>pcable</a:t>
            </a:r>
            <a:r>
              <a:rPr lang="en-US" altLang="zh-TW" dirty="0" smtClean="0">
                <a:ea typeface="新細明體" charset="-120"/>
              </a:rPr>
              <a:t> is too large(&gt;0.1 </a:t>
            </a:r>
            <a:r>
              <a:rPr lang="en-US" altLang="zh-TW" sz="2800" i="1" dirty="0" smtClean="0">
                <a:ea typeface="新細明體" charset="-120"/>
                <a:sym typeface="Symbol" pitchFamily="18" charset="2"/>
              </a:rPr>
              <a:t></a:t>
            </a:r>
            <a:r>
              <a:rPr lang="en-US" altLang="zh-TW" dirty="0" smtClean="0">
                <a:ea typeface="新細明體" charset="-120"/>
              </a:rPr>
              <a:t>)?</a:t>
            </a:r>
          </a:p>
          <a:p>
            <a:pPr eaLnBrk="1" hangingPunct="1"/>
            <a:endParaRPr lang="en-US" altLang="zh-TW" sz="2800" dirty="0" smtClean="0">
              <a:ea typeface="新細明體" charset="-120"/>
            </a:endParaRP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Below this </a:t>
            </a:r>
            <a:r>
              <a:rPr lang="en-US" altLang="zh-TW" sz="2000" i="1" dirty="0" err="1" smtClean="0">
                <a:ea typeface="新細明體" charset="-120"/>
                <a:sym typeface="Symbol" pitchFamily="18" charset="2"/>
              </a:rPr>
              <a:t>F</a:t>
            </a:r>
            <a:r>
              <a:rPr lang="en-US" altLang="zh-TW" sz="2000" i="1" baseline="-25000" dirty="0" err="1" smtClean="0">
                <a:ea typeface="新細明體" charset="-120"/>
                <a:sym typeface="Symbol" pitchFamily="18" charset="2"/>
              </a:rPr>
              <a:t>pcable</a:t>
            </a:r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 frequency, the power supply unit  can supply current; above this the bypass C</a:t>
            </a:r>
            <a:r>
              <a:rPr lang="en-US" altLang="zh-TW" sz="2000" baseline="-25000" dirty="0" smtClean="0">
                <a:ea typeface="新細明體" charset="-120"/>
                <a:sym typeface="Symbol" pitchFamily="18" charset="2"/>
              </a:rPr>
              <a:t>2</a:t>
            </a:r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 can supply current.</a:t>
            </a:r>
          </a:p>
          <a:p>
            <a:pPr eaLnBrk="1" hangingPunct="1"/>
            <a:endParaRPr lang="en-US" altLang="zh-TW" sz="2000" dirty="0" smtClean="0">
              <a:ea typeface="新細明體" charset="-120"/>
              <a:sym typeface="Symbol" pitchFamily="18" charset="2"/>
            </a:endParaRP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ECADF4-3765-4B13-9D0E-CB8983C99ACE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000" smtClean="0"/>
          </a:p>
        </p:txBody>
      </p:sp>
      <p:pic>
        <p:nvPicPr>
          <p:cNvPr id="62470" name="Picture 4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79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5257800" y="5638800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  <a:r>
              <a:rPr lang="en-US" altLang="zh-TW" sz="2400" b="0" baseline="-25000">
                <a:latin typeface="Times New Roman" pitchFamily="18" charset="0"/>
              </a:rPr>
              <a:t>L</a:t>
            </a:r>
            <a:r>
              <a:rPr lang="en-US" altLang="zh-TW" sz="2400" b="0">
                <a:latin typeface="Times New Roman" pitchFamily="18" charset="0"/>
              </a:rPr>
              <a:t>=2</a:t>
            </a:r>
            <a:r>
              <a:rPr lang="en-US" altLang="zh-TW" sz="2000" b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400" b="0">
                <a:latin typeface="Times New Roman" pitchFamily="18" charset="0"/>
              </a:rPr>
              <a:t> FL</a:t>
            </a:r>
          </a:p>
        </p:txBody>
      </p:sp>
      <p:sp>
        <p:nvSpPr>
          <p:cNvPr id="62472" name="Line 1029"/>
          <p:cNvSpPr>
            <a:spLocks noChangeShapeType="1"/>
          </p:cNvSpPr>
          <p:nvPr/>
        </p:nvSpPr>
        <p:spPr bwMode="auto">
          <a:xfrm flipH="1">
            <a:off x="5181600" y="3581400"/>
            <a:ext cx="182880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Freeform 1030"/>
          <p:cNvSpPr>
            <a:spLocks/>
          </p:cNvSpPr>
          <p:nvPr/>
        </p:nvSpPr>
        <p:spPr bwMode="auto">
          <a:xfrm>
            <a:off x="6172200" y="2552700"/>
            <a:ext cx="2413000" cy="3314700"/>
          </a:xfrm>
          <a:custGeom>
            <a:avLst/>
            <a:gdLst>
              <a:gd name="T0" fmla="*/ 2147483647 w 1720"/>
              <a:gd name="T1" fmla="*/ 2147483647 h 2088"/>
              <a:gd name="T2" fmla="*/ 2147483647 w 1720"/>
              <a:gd name="T3" fmla="*/ 2147483647 h 2088"/>
              <a:gd name="T4" fmla="*/ 2147483647 w 1720"/>
              <a:gd name="T5" fmla="*/ 2147483647 h 2088"/>
              <a:gd name="T6" fmla="*/ 2147483647 w 1720"/>
              <a:gd name="T7" fmla="*/ 2147483647 h 2088"/>
              <a:gd name="T8" fmla="*/ 2147483647 w 1720"/>
              <a:gd name="T9" fmla="*/ 2147483647 h 2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0" h="2088">
                <a:moveTo>
                  <a:pt x="152" y="168"/>
                </a:moveTo>
                <a:cubicBezTo>
                  <a:pt x="76" y="148"/>
                  <a:pt x="0" y="128"/>
                  <a:pt x="200" y="120"/>
                </a:cubicBezTo>
                <a:cubicBezTo>
                  <a:pt x="400" y="112"/>
                  <a:pt x="1104" y="0"/>
                  <a:pt x="1352" y="120"/>
                </a:cubicBezTo>
                <a:cubicBezTo>
                  <a:pt x="1600" y="240"/>
                  <a:pt x="1720" y="512"/>
                  <a:pt x="1688" y="840"/>
                </a:cubicBezTo>
                <a:cubicBezTo>
                  <a:pt x="1656" y="1168"/>
                  <a:pt x="1408" y="1628"/>
                  <a:pt x="1160" y="20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291925"/>
              </p:ext>
            </p:extLst>
          </p:nvPr>
        </p:nvGraphicFramePr>
        <p:xfrm>
          <a:off x="1066800" y="2286000"/>
          <a:ext cx="521176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公式" r:id="rId4" imgW="2603160" imgH="711000" progId="Equation.3">
                  <p:embed/>
                </p:oleObj>
              </mc:Choice>
              <mc:Fallback>
                <p:oleObj name="公式" r:id="rId4" imgW="260316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5211762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302459"/>
              </p:ext>
            </p:extLst>
          </p:nvPr>
        </p:nvGraphicFramePr>
        <p:xfrm>
          <a:off x="762000" y="3873500"/>
          <a:ext cx="7626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公式" r:id="rId6" imgW="3809880" imgH="444240" progId="Equation.3">
                  <p:embed/>
                </p:oleObj>
              </mc:Choice>
              <mc:Fallback>
                <p:oleObj name="公式" r:id="rId6" imgW="3809880" imgH="444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73500"/>
                        <a:ext cx="76263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Level 3 Local filtering</a:t>
            </a:r>
          </a:p>
        </p:txBody>
      </p:sp>
      <p:sp>
        <p:nvSpPr>
          <p:cNvPr id="6349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It is needed because of the inductance at the legs of the board level bypass capacitor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Local filtering using capacitor array</a:t>
            </a:r>
          </a:p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4F7BEF-57AE-44C8-B368-5FE2F4043168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Level 3 - Local filtering</a:t>
            </a:r>
          </a:p>
        </p:txBody>
      </p:sp>
      <p:sp>
        <p:nvSpPr>
          <p:cNvPr id="6451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Board level by-pass capacitor C2 design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D8CAA1-6418-4D13-AE0E-352776FB892E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000" smtClean="0"/>
          </a:p>
        </p:txBody>
      </p:sp>
      <p:sp>
        <p:nvSpPr>
          <p:cNvPr id="64518" name="Rectangle 1028"/>
          <p:cNvSpPr>
            <a:spLocks noChangeArrowheads="1"/>
          </p:cNvSpPr>
          <p:nvPr/>
        </p:nvSpPr>
        <p:spPr bwMode="auto">
          <a:xfrm>
            <a:off x="4038600" y="2743200"/>
            <a:ext cx="4038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4519" name="Rectangle 1029"/>
          <p:cNvSpPr>
            <a:spLocks noChangeArrowheads="1"/>
          </p:cNvSpPr>
          <p:nvPr/>
        </p:nvSpPr>
        <p:spPr bwMode="auto">
          <a:xfrm>
            <a:off x="762000" y="2819400"/>
            <a:ext cx="1143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4520" name="Text Box 1030"/>
          <p:cNvSpPr txBox="1">
            <a:spLocks noChangeArrowheads="1"/>
          </p:cNvSpPr>
          <p:nvPr/>
        </p:nvSpPr>
        <p:spPr bwMode="auto">
          <a:xfrm>
            <a:off x="974725" y="3089275"/>
            <a:ext cx="996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64521" name="Freeform 1031"/>
          <p:cNvSpPr>
            <a:spLocks/>
          </p:cNvSpPr>
          <p:nvPr/>
        </p:nvSpPr>
        <p:spPr bwMode="auto">
          <a:xfrm>
            <a:off x="1911350" y="2743200"/>
            <a:ext cx="2178050" cy="349250"/>
          </a:xfrm>
          <a:custGeom>
            <a:avLst/>
            <a:gdLst>
              <a:gd name="T0" fmla="*/ 0 w 1372"/>
              <a:gd name="T1" fmla="*/ 2147483647 h 220"/>
              <a:gd name="T2" fmla="*/ 2147483647 w 1372"/>
              <a:gd name="T3" fmla="*/ 2147483647 h 220"/>
              <a:gd name="T4" fmla="*/ 2147483647 w 1372"/>
              <a:gd name="T5" fmla="*/ 2147483647 h 220"/>
              <a:gd name="T6" fmla="*/ 2147483647 w 1372"/>
              <a:gd name="T7" fmla="*/ 2147483647 h 220"/>
              <a:gd name="T8" fmla="*/ 2147483647 w 1372"/>
              <a:gd name="T9" fmla="*/ 2147483647 h 220"/>
              <a:gd name="T10" fmla="*/ 2147483647 w 1372"/>
              <a:gd name="T11" fmla="*/ 2147483647 h 220"/>
              <a:gd name="T12" fmla="*/ 2147483647 w 1372"/>
              <a:gd name="T13" fmla="*/ 0 h 220"/>
              <a:gd name="T14" fmla="*/ 2147483647 w 1372"/>
              <a:gd name="T15" fmla="*/ 2147483647 h 220"/>
              <a:gd name="T16" fmla="*/ 2147483647 w 1372"/>
              <a:gd name="T17" fmla="*/ 2147483647 h 220"/>
              <a:gd name="T18" fmla="*/ 2147483647 w 1372"/>
              <a:gd name="T19" fmla="*/ 2147483647 h 220"/>
              <a:gd name="T20" fmla="*/ 2147483647 w 1372"/>
              <a:gd name="T21" fmla="*/ 2147483647 h 220"/>
              <a:gd name="T22" fmla="*/ 2147483647 w 1372"/>
              <a:gd name="T23" fmla="*/ 2147483647 h 220"/>
              <a:gd name="T24" fmla="*/ 2147483647 w 1372"/>
              <a:gd name="T25" fmla="*/ 2147483647 h 220"/>
              <a:gd name="T26" fmla="*/ 2147483647 w 1372"/>
              <a:gd name="T27" fmla="*/ 2147483647 h 220"/>
              <a:gd name="T28" fmla="*/ 2147483647 w 1372"/>
              <a:gd name="T29" fmla="*/ 2147483647 h 220"/>
              <a:gd name="T30" fmla="*/ 2147483647 w 1372"/>
              <a:gd name="T31" fmla="*/ 2147483647 h 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72" h="220">
                <a:moveTo>
                  <a:pt x="0" y="218"/>
                </a:moveTo>
                <a:cubicBezTo>
                  <a:pt x="17" y="202"/>
                  <a:pt x="34" y="179"/>
                  <a:pt x="53" y="166"/>
                </a:cubicBezTo>
                <a:cubicBezTo>
                  <a:pt x="90" y="142"/>
                  <a:pt x="134" y="136"/>
                  <a:pt x="175" y="122"/>
                </a:cubicBezTo>
                <a:cubicBezTo>
                  <a:pt x="179" y="123"/>
                  <a:pt x="235" y="132"/>
                  <a:pt x="245" y="140"/>
                </a:cubicBezTo>
                <a:cubicBezTo>
                  <a:pt x="333" y="209"/>
                  <a:pt x="263" y="180"/>
                  <a:pt x="323" y="201"/>
                </a:cubicBezTo>
                <a:cubicBezTo>
                  <a:pt x="385" y="188"/>
                  <a:pt x="363" y="187"/>
                  <a:pt x="402" y="148"/>
                </a:cubicBezTo>
                <a:cubicBezTo>
                  <a:pt x="421" y="92"/>
                  <a:pt x="475" y="20"/>
                  <a:pt x="533" y="0"/>
                </a:cubicBezTo>
                <a:cubicBezTo>
                  <a:pt x="542" y="6"/>
                  <a:pt x="550" y="13"/>
                  <a:pt x="559" y="17"/>
                </a:cubicBezTo>
                <a:cubicBezTo>
                  <a:pt x="576" y="25"/>
                  <a:pt x="611" y="35"/>
                  <a:pt x="611" y="35"/>
                </a:cubicBezTo>
                <a:cubicBezTo>
                  <a:pt x="623" y="46"/>
                  <a:pt x="632" y="61"/>
                  <a:pt x="646" y="70"/>
                </a:cubicBezTo>
                <a:cubicBezTo>
                  <a:pt x="667" y="83"/>
                  <a:pt x="701" y="88"/>
                  <a:pt x="725" y="96"/>
                </a:cubicBezTo>
                <a:cubicBezTo>
                  <a:pt x="760" y="87"/>
                  <a:pt x="786" y="79"/>
                  <a:pt x="812" y="52"/>
                </a:cubicBezTo>
                <a:cubicBezTo>
                  <a:pt x="869" y="67"/>
                  <a:pt x="929" y="69"/>
                  <a:pt x="987" y="79"/>
                </a:cubicBezTo>
                <a:cubicBezTo>
                  <a:pt x="1063" y="116"/>
                  <a:pt x="1133" y="135"/>
                  <a:pt x="1213" y="157"/>
                </a:cubicBezTo>
                <a:cubicBezTo>
                  <a:pt x="1247" y="180"/>
                  <a:pt x="1279" y="187"/>
                  <a:pt x="1318" y="201"/>
                </a:cubicBezTo>
                <a:cubicBezTo>
                  <a:pt x="1372" y="220"/>
                  <a:pt x="1326" y="218"/>
                  <a:pt x="1353" y="21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Freeform 1032"/>
          <p:cNvSpPr>
            <a:spLocks/>
          </p:cNvSpPr>
          <p:nvPr/>
        </p:nvSpPr>
        <p:spPr bwMode="auto">
          <a:xfrm>
            <a:off x="1911350" y="3708400"/>
            <a:ext cx="2147888" cy="157163"/>
          </a:xfrm>
          <a:custGeom>
            <a:avLst/>
            <a:gdLst>
              <a:gd name="T0" fmla="*/ 0 w 1353"/>
              <a:gd name="T1" fmla="*/ 2147483647 h 99"/>
              <a:gd name="T2" fmla="*/ 2147483647 w 1353"/>
              <a:gd name="T3" fmla="*/ 2147483647 h 99"/>
              <a:gd name="T4" fmla="*/ 2147483647 w 1353"/>
              <a:gd name="T5" fmla="*/ 2147483647 h 99"/>
              <a:gd name="T6" fmla="*/ 2147483647 w 1353"/>
              <a:gd name="T7" fmla="*/ 2147483647 h 99"/>
              <a:gd name="T8" fmla="*/ 2147483647 w 1353"/>
              <a:gd name="T9" fmla="*/ 2147483647 h 99"/>
              <a:gd name="T10" fmla="*/ 2147483647 w 1353"/>
              <a:gd name="T11" fmla="*/ 2147483647 h 99"/>
              <a:gd name="T12" fmla="*/ 2147483647 w 1353"/>
              <a:gd name="T13" fmla="*/ 2147483647 h 99"/>
              <a:gd name="T14" fmla="*/ 2147483647 w 1353"/>
              <a:gd name="T15" fmla="*/ 2147483647 h 99"/>
              <a:gd name="T16" fmla="*/ 2147483647 w 1353"/>
              <a:gd name="T17" fmla="*/ 2147483647 h 99"/>
              <a:gd name="T18" fmla="*/ 2147483647 w 1353"/>
              <a:gd name="T19" fmla="*/ 2147483647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53" h="99">
                <a:moveTo>
                  <a:pt x="0" y="55"/>
                </a:moveTo>
                <a:cubicBezTo>
                  <a:pt x="47" y="52"/>
                  <a:pt x="93" y="51"/>
                  <a:pt x="140" y="47"/>
                </a:cubicBezTo>
                <a:cubicBezTo>
                  <a:pt x="155" y="46"/>
                  <a:pt x="169" y="40"/>
                  <a:pt x="184" y="38"/>
                </a:cubicBezTo>
                <a:cubicBezTo>
                  <a:pt x="230" y="31"/>
                  <a:pt x="323" y="20"/>
                  <a:pt x="323" y="20"/>
                </a:cubicBezTo>
                <a:cubicBezTo>
                  <a:pt x="388" y="0"/>
                  <a:pt x="530" y="26"/>
                  <a:pt x="585" y="29"/>
                </a:cubicBezTo>
                <a:cubicBezTo>
                  <a:pt x="634" y="78"/>
                  <a:pt x="646" y="87"/>
                  <a:pt x="716" y="99"/>
                </a:cubicBezTo>
                <a:cubicBezTo>
                  <a:pt x="793" y="92"/>
                  <a:pt x="851" y="77"/>
                  <a:pt x="925" y="64"/>
                </a:cubicBezTo>
                <a:cubicBezTo>
                  <a:pt x="973" y="19"/>
                  <a:pt x="949" y="28"/>
                  <a:pt x="1039" y="38"/>
                </a:cubicBezTo>
                <a:cubicBezTo>
                  <a:pt x="1113" y="64"/>
                  <a:pt x="1138" y="58"/>
                  <a:pt x="1240" y="64"/>
                </a:cubicBezTo>
                <a:cubicBezTo>
                  <a:pt x="1280" y="74"/>
                  <a:pt x="1317" y="80"/>
                  <a:pt x="1353" y="99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Text Box 1033"/>
          <p:cNvSpPr txBox="1">
            <a:spLocks noChangeArrowheads="1"/>
          </p:cNvSpPr>
          <p:nvPr/>
        </p:nvSpPr>
        <p:spPr bwMode="auto">
          <a:xfrm>
            <a:off x="3184525" y="2327275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Vcc</a:t>
            </a:r>
          </a:p>
        </p:txBody>
      </p:sp>
      <p:sp>
        <p:nvSpPr>
          <p:cNvPr id="64524" name="Text Box 1034"/>
          <p:cNvSpPr txBox="1">
            <a:spLocks noChangeArrowheads="1"/>
          </p:cNvSpPr>
          <p:nvPr/>
        </p:nvSpPr>
        <p:spPr bwMode="auto">
          <a:xfrm>
            <a:off x="2422525" y="3698875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Ground</a:t>
            </a:r>
          </a:p>
        </p:txBody>
      </p:sp>
      <p:sp>
        <p:nvSpPr>
          <p:cNvPr id="64525" name="Text Box 1042"/>
          <p:cNvSpPr txBox="1">
            <a:spLocks noChangeArrowheads="1"/>
          </p:cNvSpPr>
          <p:nvPr/>
        </p:nvSpPr>
        <p:spPr bwMode="auto">
          <a:xfrm>
            <a:off x="5257800" y="5638800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Digital circuit board</a:t>
            </a:r>
          </a:p>
        </p:txBody>
      </p:sp>
      <p:sp>
        <p:nvSpPr>
          <p:cNvPr id="64526" name="AutoShape 1043"/>
          <p:cNvSpPr>
            <a:spLocks noChangeArrowheads="1"/>
          </p:cNvSpPr>
          <p:nvPr/>
        </p:nvSpPr>
        <p:spPr bwMode="auto">
          <a:xfrm>
            <a:off x="1676400" y="4648200"/>
            <a:ext cx="2209800" cy="1447800"/>
          </a:xfrm>
          <a:prstGeom prst="wedgeRectCallout">
            <a:avLst>
              <a:gd name="adj1" fmla="val 66954"/>
              <a:gd name="adj2" fmla="val -6699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zh-TW" altLang="en-US" sz="2400" b="0">
              <a:latin typeface="Times New Roman" pitchFamily="18" charset="0"/>
            </a:endParaRPr>
          </a:p>
        </p:txBody>
      </p:sp>
      <p:sp>
        <p:nvSpPr>
          <p:cNvPr id="64527" name="Text Box 1044"/>
          <p:cNvSpPr txBox="1">
            <a:spLocks noChangeArrowheads="1"/>
          </p:cNvSpPr>
          <p:nvPr/>
        </p:nvSpPr>
        <p:spPr bwMode="auto">
          <a:xfrm>
            <a:off x="1905000" y="4572000"/>
            <a:ext cx="2205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level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electrolytic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bypass capacitor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  <a:sym typeface="Symbol" pitchFamily="18" charset="2"/>
              </a:rPr>
              <a:t> 10~500uF</a:t>
            </a:r>
          </a:p>
        </p:txBody>
      </p:sp>
      <p:sp>
        <p:nvSpPr>
          <p:cNvPr id="64528" name="AutoShape 1045"/>
          <p:cNvSpPr>
            <a:spLocks noChangeArrowheads="1"/>
          </p:cNvSpPr>
          <p:nvPr/>
        </p:nvSpPr>
        <p:spPr bwMode="auto">
          <a:xfrm>
            <a:off x="7239000" y="1905000"/>
            <a:ext cx="1752600" cy="914400"/>
          </a:xfrm>
          <a:prstGeom prst="wedgeRectCallout">
            <a:avLst>
              <a:gd name="adj1" fmla="val -24546"/>
              <a:gd name="adj2" fmla="val 1255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Local filtering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C3</a:t>
            </a:r>
          </a:p>
        </p:txBody>
      </p:sp>
      <p:sp>
        <p:nvSpPr>
          <p:cNvPr id="64529" name="Oval 1050"/>
          <p:cNvSpPr>
            <a:spLocks noChangeArrowheads="1"/>
          </p:cNvSpPr>
          <p:nvPr/>
        </p:nvSpPr>
        <p:spPr bwMode="auto">
          <a:xfrm>
            <a:off x="4876800" y="2667000"/>
            <a:ext cx="4038600" cy="25146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4530" name="Oval 42"/>
          <p:cNvSpPr>
            <a:spLocks noChangeArrowheads="1"/>
          </p:cNvSpPr>
          <p:nvPr/>
        </p:nvSpPr>
        <p:spPr bwMode="auto">
          <a:xfrm>
            <a:off x="6705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4531" name="Oval 43"/>
          <p:cNvSpPr>
            <a:spLocks noChangeArrowheads="1"/>
          </p:cNvSpPr>
          <p:nvPr/>
        </p:nvSpPr>
        <p:spPr bwMode="auto">
          <a:xfrm>
            <a:off x="69342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4532" name="Oval 44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4533" name="Oval 45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64534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708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3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3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37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3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3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4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41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 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8077200" cy="17526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/>
            </a:r>
            <a:br>
              <a:rPr lang="zh-TW" altLang="en-US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Short term (edge) response by F_knee method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819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819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92F4C9-7151-446F-8F7C-5BE9FBF9D27B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 smtClean="0"/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3733800" y="76200"/>
          <a:ext cx="1870075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Clip" r:id="rId3" imgW="2765425" imgH="6043613" progId="MS_ClipArt_Gallery.2">
                  <p:embed/>
                </p:oleObj>
              </mc:Choice>
              <mc:Fallback>
                <p:oleObj name="Clip" r:id="rId3" imgW="2765425" imgH="60436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76200"/>
                        <a:ext cx="1870075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Freeform 5"/>
          <p:cNvSpPr>
            <a:spLocks/>
          </p:cNvSpPr>
          <p:nvPr/>
        </p:nvSpPr>
        <p:spPr bwMode="auto">
          <a:xfrm>
            <a:off x="1143000" y="5029200"/>
            <a:ext cx="5791200" cy="533400"/>
          </a:xfrm>
          <a:custGeom>
            <a:avLst/>
            <a:gdLst>
              <a:gd name="T0" fmla="*/ 0 w 3648"/>
              <a:gd name="T1" fmla="*/ 2147483647 h 336"/>
              <a:gd name="T2" fmla="*/ 2147483647 w 3648"/>
              <a:gd name="T3" fmla="*/ 2147483647 h 336"/>
              <a:gd name="T4" fmla="*/ 2147483647 w 3648"/>
              <a:gd name="T5" fmla="*/ 0 h 336"/>
              <a:gd name="T6" fmla="*/ 2147483647 w 3648"/>
              <a:gd name="T7" fmla="*/ 0 h 336"/>
              <a:gd name="T8" fmla="*/ 2147483647 w 3648"/>
              <a:gd name="T9" fmla="*/ 2147483647 h 336"/>
              <a:gd name="T10" fmla="*/ 2147483647 w 3648"/>
              <a:gd name="T11" fmla="*/ 2147483647 h 336"/>
              <a:gd name="T12" fmla="*/ 2147483647 w 3648"/>
              <a:gd name="T13" fmla="*/ 0 h 336"/>
              <a:gd name="T14" fmla="*/ 2147483647 w 3648"/>
              <a:gd name="T15" fmla="*/ 0 h 336"/>
              <a:gd name="T16" fmla="*/ 2147483647 w 3648"/>
              <a:gd name="T17" fmla="*/ 2147483647 h 336"/>
              <a:gd name="T18" fmla="*/ 2147483647 w 3648"/>
              <a:gd name="T19" fmla="*/ 2147483647 h 336"/>
              <a:gd name="T20" fmla="*/ 2147483647 w 3648"/>
              <a:gd name="T21" fmla="*/ 0 h 336"/>
              <a:gd name="T22" fmla="*/ 2147483647 w 3648"/>
              <a:gd name="T23" fmla="*/ 0 h 336"/>
              <a:gd name="T24" fmla="*/ 2147483647 w 3648"/>
              <a:gd name="T25" fmla="*/ 2147483647 h 336"/>
              <a:gd name="T26" fmla="*/ 2147483647 w 3648"/>
              <a:gd name="T27" fmla="*/ 2147483647 h 3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648" h="336">
                <a:moveTo>
                  <a:pt x="0" y="336"/>
                </a:moveTo>
                <a:lnTo>
                  <a:pt x="336" y="336"/>
                </a:lnTo>
                <a:lnTo>
                  <a:pt x="384" y="0"/>
                </a:lnTo>
                <a:lnTo>
                  <a:pt x="912" y="0"/>
                </a:lnTo>
                <a:lnTo>
                  <a:pt x="960" y="336"/>
                </a:lnTo>
                <a:lnTo>
                  <a:pt x="1440" y="336"/>
                </a:lnTo>
                <a:lnTo>
                  <a:pt x="1536" y="0"/>
                </a:lnTo>
                <a:lnTo>
                  <a:pt x="1968" y="0"/>
                </a:lnTo>
                <a:lnTo>
                  <a:pt x="2064" y="336"/>
                </a:lnTo>
                <a:lnTo>
                  <a:pt x="2544" y="336"/>
                </a:lnTo>
                <a:lnTo>
                  <a:pt x="2640" y="0"/>
                </a:lnTo>
                <a:lnTo>
                  <a:pt x="3120" y="0"/>
                </a:lnTo>
                <a:lnTo>
                  <a:pt x="3216" y="288"/>
                </a:lnTo>
                <a:lnTo>
                  <a:pt x="3648" y="28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76200" y="5867400"/>
            <a:ext cx="307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Rising or falling edge=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short term behavior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4926013" y="5867400"/>
            <a:ext cx="2500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Level 1 or 0 =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</a:rPr>
              <a:t>long term behavior</a:t>
            </a:r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 flipV="1">
            <a:off x="2057400" y="5562600"/>
            <a:ext cx="457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 flipV="1">
            <a:off x="5715000" y="50292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 flipV="1">
            <a:off x="6757988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Freeform 11"/>
          <p:cNvSpPr>
            <a:spLocks/>
          </p:cNvSpPr>
          <p:nvPr/>
        </p:nvSpPr>
        <p:spPr bwMode="auto">
          <a:xfrm>
            <a:off x="457200" y="5334000"/>
            <a:ext cx="1143000" cy="609600"/>
          </a:xfrm>
          <a:custGeom>
            <a:avLst/>
            <a:gdLst>
              <a:gd name="T0" fmla="*/ 0 w 720"/>
              <a:gd name="T1" fmla="*/ 2147483647 h 384"/>
              <a:gd name="T2" fmla="*/ 2147483647 w 720"/>
              <a:gd name="T3" fmla="*/ 2147483647 h 384"/>
              <a:gd name="T4" fmla="*/ 2147483647 w 720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384">
                <a:moveTo>
                  <a:pt x="0" y="384"/>
                </a:moveTo>
                <a:cubicBezTo>
                  <a:pt x="12" y="272"/>
                  <a:pt x="24" y="160"/>
                  <a:pt x="144" y="96"/>
                </a:cubicBezTo>
                <a:cubicBezTo>
                  <a:pt x="264" y="32"/>
                  <a:pt x="492" y="16"/>
                  <a:pt x="720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When Freq. &gt;159KHz, the power supply cannot supply current</a:t>
            </a:r>
          </a:p>
        </p:txBody>
      </p:sp>
      <p:sp>
        <p:nvSpPr>
          <p:cNvPr id="6554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But when freq. is too high, the inductance at bypass cap C</a:t>
            </a:r>
            <a:r>
              <a:rPr lang="en-US" altLang="zh-TW" baseline="-25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may have </a:t>
            </a:r>
            <a:r>
              <a:rPr lang="en-US" altLang="zh-TW" dirty="0" err="1" smtClean="0">
                <a:ea typeface="新細明體" charset="-120"/>
              </a:rPr>
              <a:t>problems.See</a:t>
            </a:r>
            <a:r>
              <a:rPr lang="en-US" altLang="zh-TW" dirty="0" smtClean="0">
                <a:ea typeface="新細明體" charset="-120"/>
              </a:rPr>
              <a:t> next</a:t>
            </a:r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5DD59C-CFF5-4C9D-8794-5DFDE4D9D8BF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000" smtClean="0"/>
          </a:p>
        </p:txBody>
      </p:sp>
      <p:sp>
        <p:nvSpPr>
          <p:cNvPr id="65542" name="Rectangle 1028"/>
          <p:cNvSpPr>
            <a:spLocks noChangeArrowheads="1"/>
          </p:cNvSpPr>
          <p:nvPr/>
        </p:nvSpPr>
        <p:spPr bwMode="auto">
          <a:xfrm>
            <a:off x="682625" y="3279775"/>
            <a:ext cx="1828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5543" name="Line 1029"/>
          <p:cNvSpPr>
            <a:spLocks noChangeShapeType="1"/>
          </p:cNvSpPr>
          <p:nvPr/>
        </p:nvSpPr>
        <p:spPr bwMode="auto">
          <a:xfrm>
            <a:off x="25146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Rectangle 1030"/>
          <p:cNvSpPr>
            <a:spLocks noChangeArrowheads="1"/>
          </p:cNvSpPr>
          <p:nvPr/>
        </p:nvSpPr>
        <p:spPr bwMode="auto">
          <a:xfrm>
            <a:off x="4953000" y="3276600"/>
            <a:ext cx="3962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5545" name="Freeform 1031"/>
          <p:cNvSpPr>
            <a:spLocks/>
          </p:cNvSpPr>
          <p:nvPr/>
        </p:nvSpPr>
        <p:spPr bwMode="auto">
          <a:xfrm>
            <a:off x="3097213" y="3221038"/>
            <a:ext cx="927100" cy="333375"/>
          </a:xfrm>
          <a:custGeom>
            <a:avLst/>
            <a:gdLst>
              <a:gd name="T0" fmla="*/ 0 w 584"/>
              <a:gd name="T1" fmla="*/ 2147483647 h 210"/>
              <a:gd name="T2" fmla="*/ 2147483647 w 584"/>
              <a:gd name="T3" fmla="*/ 2147483647 h 210"/>
              <a:gd name="T4" fmla="*/ 2147483647 w 584"/>
              <a:gd name="T5" fmla="*/ 2147483647 h 210"/>
              <a:gd name="T6" fmla="*/ 2147483647 w 584"/>
              <a:gd name="T7" fmla="*/ 2147483647 h 210"/>
              <a:gd name="T8" fmla="*/ 2147483647 w 584"/>
              <a:gd name="T9" fmla="*/ 2147483647 h 210"/>
              <a:gd name="T10" fmla="*/ 2147483647 w 584"/>
              <a:gd name="T11" fmla="*/ 2147483647 h 210"/>
              <a:gd name="T12" fmla="*/ 2147483647 w 584"/>
              <a:gd name="T13" fmla="*/ 2147483647 h 210"/>
              <a:gd name="T14" fmla="*/ 2147483647 w 584"/>
              <a:gd name="T15" fmla="*/ 2147483647 h 210"/>
              <a:gd name="T16" fmla="*/ 2147483647 w 584"/>
              <a:gd name="T17" fmla="*/ 2147483647 h 210"/>
              <a:gd name="T18" fmla="*/ 2147483647 w 584"/>
              <a:gd name="T19" fmla="*/ 2147483647 h 210"/>
              <a:gd name="T20" fmla="*/ 2147483647 w 584"/>
              <a:gd name="T21" fmla="*/ 2147483647 h 210"/>
              <a:gd name="T22" fmla="*/ 2147483647 w 584"/>
              <a:gd name="T23" fmla="*/ 2147483647 h 210"/>
              <a:gd name="T24" fmla="*/ 2147483647 w 584"/>
              <a:gd name="T25" fmla="*/ 2147483647 h 210"/>
              <a:gd name="T26" fmla="*/ 2147483647 w 584"/>
              <a:gd name="T27" fmla="*/ 2147483647 h 210"/>
              <a:gd name="T28" fmla="*/ 2147483647 w 584"/>
              <a:gd name="T29" fmla="*/ 0 h 210"/>
              <a:gd name="T30" fmla="*/ 2147483647 w 584"/>
              <a:gd name="T31" fmla="*/ 2147483647 h 210"/>
              <a:gd name="T32" fmla="*/ 2147483647 w 584"/>
              <a:gd name="T33" fmla="*/ 2147483647 h 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4" h="210">
                <a:moveTo>
                  <a:pt x="0" y="148"/>
                </a:moveTo>
                <a:cubicBezTo>
                  <a:pt x="10" y="128"/>
                  <a:pt x="13" y="105"/>
                  <a:pt x="26" y="87"/>
                </a:cubicBezTo>
                <a:cubicBezTo>
                  <a:pt x="36" y="74"/>
                  <a:pt x="50" y="65"/>
                  <a:pt x="61" y="52"/>
                </a:cubicBezTo>
                <a:cubicBezTo>
                  <a:pt x="68" y="44"/>
                  <a:pt x="72" y="35"/>
                  <a:pt x="78" y="26"/>
                </a:cubicBezTo>
                <a:cubicBezTo>
                  <a:pt x="101" y="29"/>
                  <a:pt x="128" y="23"/>
                  <a:pt x="148" y="35"/>
                </a:cubicBezTo>
                <a:cubicBezTo>
                  <a:pt x="166" y="45"/>
                  <a:pt x="183" y="87"/>
                  <a:pt x="183" y="87"/>
                </a:cubicBezTo>
                <a:cubicBezTo>
                  <a:pt x="197" y="129"/>
                  <a:pt x="187" y="169"/>
                  <a:pt x="157" y="201"/>
                </a:cubicBezTo>
                <a:cubicBezTo>
                  <a:pt x="142" y="198"/>
                  <a:pt x="125" y="201"/>
                  <a:pt x="113" y="192"/>
                </a:cubicBezTo>
                <a:cubicBezTo>
                  <a:pt x="86" y="172"/>
                  <a:pt x="97" y="153"/>
                  <a:pt x="104" y="131"/>
                </a:cubicBezTo>
                <a:cubicBezTo>
                  <a:pt x="125" y="69"/>
                  <a:pt x="144" y="31"/>
                  <a:pt x="209" y="9"/>
                </a:cubicBezTo>
                <a:cubicBezTo>
                  <a:pt x="256" y="16"/>
                  <a:pt x="304" y="14"/>
                  <a:pt x="349" y="26"/>
                </a:cubicBezTo>
                <a:cubicBezTo>
                  <a:pt x="374" y="33"/>
                  <a:pt x="386" y="84"/>
                  <a:pt x="392" y="105"/>
                </a:cubicBezTo>
                <a:cubicBezTo>
                  <a:pt x="383" y="156"/>
                  <a:pt x="392" y="192"/>
                  <a:pt x="340" y="210"/>
                </a:cubicBezTo>
                <a:cubicBezTo>
                  <a:pt x="301" y="196"/>
                  <a:pt x="297" y="180"/>
                  <a:pt x="288" y="140"/>
                </a:cubicBezTo>
                <a:cubicBezTo>
                  <a:pt x="301" y="85"/>
                  <a:pt x="326" y="19"/>
                  <a:pt x="384" y="0"/>
                </a:cubicBezTo>
                <a:cubicBezTo>
                  <a:pt x="434" y="10"/>
                  <a:pt x="469" y="17"/>
                  <a:pt x="506" y="52"/>
                </a:cubicBezTo>
                <a:cubicBezTo>
                  <a:pt x="527" y="124"/>
                  <a:pt x="496" y="114"/>
                  <a:pt x="584" y="11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1032"/>
          <p:cNvSpPr>
            <a:spLocks noChangeShapeType="1"/>
          </p:cNvSpPr>
          <p:nvPr/>
        </p:nvSpPr>
        <p:spPr bwMode="auto">
          <a:xfrm>
            <a:off x="4038600" y="34290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Line 1033"/>
          <p:cNvSpPr>
            <a:spLocks noChangeShapeType="1"/>
          </p:cNvSpPr>
          <p:nvPr/>
        </p:nvSpPr>
        <p:spPr bwMode="auto">
          <a:xfrm flipH="1">
            <a:off x="7239000" y="3429000"/>
            <a:ext cx="0" cy="6096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Freeform 1034"/>
          <p:cNvSpPr>
            <a:spLocks/>
          </p:cNvSpPr>
          <p:nvPr/>
        </p:nvSpPr>
        <p:spPr bwMode="auto">
          <a:xfrm>
            <a:off x="7172325" y="3962400"/>
            <a:ext cx="223838" cy="560388"/>
          </a:xfrm>
          <a:custGeom>
            <a:avLst/>
            <a:gdLst>
              <a:gd name="T0" fmla="*/ 2147483647 w 141"/>
              <a:gd name="T1" fmla="*/ 2147483647 h 353"/>
              <a:gd name="T2" fmla="*/ 2147483647 w 141"/>
              <a:gd name="T3" fmla="*/ 2147483647 h 353"/>
              <a:gd name="T4" fmla="*/ 2147483647 w 141"/>
              <a:gd name="T5" fmla="*/ 2147483647 h 353"/>
              <a:gd name="T6" fmla="*/ 2147483647 w 141"/>
              <a:gd name="T7" fmla="*/ 2147483647 h 353"/>
              <a:gd name="T8" fmla="*/ 2147483647 w 141"/>
              <a:gd name="T9" fmla="*/ 2147483647 h 353"/>
              <a:gd name="T10" fmla="*/ 2147483647 w 141"/>
              <a:gd name="T11" fmla="*/ 2147483647 h 353"/>
              <a:gd name="T12" fmla="*/ 2147483647 w 141"/>
              <a:gd name="T13" fmla="*/ 2147483647 h 353"/>
              <a:gd name="T14" fmla="*/ 2147483647 w 141"/>
              <a:gd name="T15" fmla="*/ 2147483647 h 353"/>
              <a:gd name="T16" fmla="*/ 2147483647 w 141"/>
              <a:gd name="T17" fmla="*/ 2147483647 h 353"/>
              <a:gd name="T18" fmla="*/ 2147483647 w 141"/>
              <a:gd name="T19" fmla="*/ 2147483647 h 353"/>
              <a:gd name="T20" fmla="*/ 2147483647 w 141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1" h="353">
                <a:moveTo>
                  <a:pt x="42" y="13"/>
                </a:moveTo>
                <a:cubicBezTo>
                  <a:pt x="81" y="0"/>
                  <a:pt x="105" y="8"/>
                  <a:pt x="138" y="31"/>
                </a:cubicBezTo>
                <a:cubicBezTo>
                  <a:pt x="126" y="136"/>
                  <a:pt x="141" y="112"/>
                  <a:pt x="42" y="127"/>
                </a:cubicBezTo>
                <a:cubicBezTo>
                  <a:pt x="33" y="130"/>
                  <a:pt x="22" y="142"/>
                  <a:pt x="16" y="135"/>
                </a:cubicBezTo>
                <a:cubicBezTo>
                  <a:pt x="0" y="118"/>
                  <a:pt x="50" y="93"/>
                  <a:pt x="51" y="92"/>
                </a:cubicBezTo>
                <a:cubicBezTo>
                  <a:pt x="81" y="101"/>
                  <a:pt x="99" y="114"/>
                  <a:pt x="121" y="135"/>
                </a:cubicBezTo>
                <a:cubicBezTo>
                  <a:pt x="130" y="164"/>
                  <a:pt x="135" y="211"/>
                  <a:pt x="103" y="231"/>
                </a:cubicBezTo>
                <a:cubicBezTo>
                  <a:pt x="87" y="241"/>
                  <a:pt x="51" y="249"/>
                  <a:pt x="51" y="249"/>
                </a:cubicBezTo>
                <a:cubicBezTo>
                  <a:pt x="33" y="198"/>
                  <a:pt x="45" y="192"/>
                  <a:pt x="94" y="205"/>
                </a:cubicBezTo>
                <a:cubicBezTo>
                  <a:pt x="116" y="227"/>
                  <a:pt x="120" y="246"/>
                  <a:pt x="129" y="275"/>
                </a:cubicBezTo>
                <a:cubicBezTo>
                  <a:pt x="111" y="334"/>
                  <a:pt x="79" y="320"/>
                  <a:pt x="42" y="3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Line 1035"/>
          <p:cNvSpPr>
            <a:spLocks noChangeShapeType="1"/>
          </p:cNvSpPr>
          <p:nvPr/>
        </p:nvSpPr>
        <p:spPr bwMode="auto">
          <a:xfrm>
            <a:off x="72390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Line 1036"/>
          <p:cNvSpPr>
            <a:spLocks noChangeShapeType="1"/>
          </p:cNvSpPr>
          <p:nvPr/>
        </p:nvSpPr>
        <p:spPr bwMode="auto">
          <a:xfrm>
            <a:off x="70104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Line 1037"/>
          <p:cNvSpPr>
            <a:spLocks noChangeShapeType="1"/>
          </p:cNvSpPr>
          <p:nvPr/>
        </p:nvSpPr>
        <p:spPr bwMode="auto">
          <a:xfrm flipV="1">
            <a:off x="70104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Line 1038"/>
          <p:cNvSpPr>
            <a:spLocks noChangeShapeType="1"/>
          </p:cNvSpPr>
          <p:nvPr/>
        </p:nvSpPr>
        <p:spPr bwMode="auto">
          <a:xfrm>
            <a:off x="72390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1039"/>
          <p:cNvSpPr>
            <a:spLocks noChangeShapeType="1"/>
          </p:cNvSpPr>
          <p:nvPr/>
        </p:nvSpPr>
        <p:spPr bwMode="auto">
          <a:xfrm flipH="1">
            <a:off x="2514600" y="49530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Text Box 1040"/>
          <p:cNvSpPr txBox="1">
            <a:spLocks noChangeArrowheads="1"/>
          </p:cNvSpPr>
          <p:nvPr/>
        </p:nvSpPr>
        <p:spPr bwMode="auto">
          <a:xfrm>
            <a:off x="5334000" y="3810000"/>
            <a:ext cx="1911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bypass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capacitor C</a:t>
            </a:r>
            <a:r>
              <a:rPr lang="en-US" altLang="zh-TW" sz="2400" b="0" baseline="-25000">
                <a:latin typeface="Times New Roman" pitchFamily="18" charset="0"/>
              </a:rPr>
              <a:t>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=10uF</a:t>
            </a:r>
          </a:p>
        </p:txBody>
      </p:sp>
      <p:sp>
        <p:nvSpPr>
          <p:cNvPr id="65555" name="Text Box 1041"/>
          <p:cNvSpPr txBox="1">
            <a:spLocks noChangeArrowheads="1"/>
          </p:cNvSpPr>
          <p:nvPr/>
        </p:nvSpPr>
        <p:spPr bwMode="auto">
          <a:xfrm>
            <a:off x="7467600" y="3886200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C2</a:t>
            </a:r>
            <a:r>
              <a:rPr lang="en-US" altLang="zh-TW" sz="2400" b="0">
                <a:latin typeface="Times New Roman" pitchFamily="18" charset="0"/>
              </a:rPr>
              <a:t>=5nH</a:t>
            </a:r>
          </a:p>
        </p:txBody>
      </p:sp>
      <p:sp>
        <p:nvSpPr>
          <p:cNvPr id="65556" name="Text Box 1042"/>
          <p:cNvSpPr txBox="1">
            <a:spLocks noChangeArrowheads="1"/>
          </p:cNvSpPr>
          <p:nvPr/>
        </p:nvSpPr>
        <p:spPr bwMode="auto">
          <a:xfrm>
            <a:off x="822325" y="3546475"/>
            <a:ext cx="104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Perfect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65557" name="Line 1043"/>
          <p:cNvSpPr>
            <a:spLocks noChangeShapeType="1"/>
          </p:cNvSpPr>
          <p:nvPr/>
        </p:nvSpPr>
        <p:spPr bwMode="auto">
          <a:xfrm>
            <a:off x="43434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Text Box 1044"/>
          <p:cNvSpPr txBox="1">
            <a:spLocks noChangeArrowheads="1"/>
          </p:cNvSpPr>
          <p:nvPr/>
        </p:nvSpPr>
        <p:spPr bwMode="auto">
          <a:xfrm>
            <a:off x="2438400" y="26670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pcable</a:t>
            </a:r>
            <a:r>
              <a:rPr lang="en-US" altLang="zh-TW" sz="2400" b="0">
                <a:latin typeface="Times New Roman" pitchFamily="18" charset="0"/>
              </a:rPr>
              <a:t>=100nH</a:t>
            </a:r>
          </a:p>
        </p:txBody>
      </p:sp>
      <p:sp>
        <p:nvSpPr>
          <p:cNvPr id="65559" name="Line 1045"/>
          <p:cNvSpPr>
            <a:spLocks noChangeShapeType="1"/>
          </p:cNvSpPr>
          <p:nvPr/>
        </p:nvSpPr>
        <p:spPr bwMode="auto">
          <a:xfrm flipH="1">
            <a:off x="4038600" y="3124200"/>
            <a:ext cx="5334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Line 1046"/>
          <p:cNvSpPr>
            <a:spLocks noChangeShapeType="1"/>
          </p:cNvSpPr>
          <p:nvPr/>
        </p:nvSpPr>
        <p:spPr bwMode="auto">
          <a:xfrm>
            <a:off x="4114800" y="3200400"/>
            <a:ext cx="4572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Text Box 1049"/>
          <p:cNvSpPr txBox="1">
            <a:spLocks noChangeArrowheads="1"/>
          </p:cNvSpPr>
          <p:nvPr/>
        </p:nvSpPr>
        <p:spPr bwMode="auto">
          <a:xfrm>
            <a:off x="6172200" y="2895600"/>
            <a:ext cx="188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Digital circuit</a:t>
            </a:r>
          </a:p>
        </p:txBody>
      </p:sp>
      <p:sp>
        <p:nvSpPr>
          <p:cNvPr id="65562" name="Line 1050"/>
          <p:cNvSpPr>
            <a:spLocks noChangeShapeType="1"/>
          </p:cNvSpPr>
          <p:nvPr/>
        </p:nvSpPr>
        <p:spPr bwMode="auto">
          <a:xfrm flipH="1">
            <a:off x="2438400" y="1676400"/>
            <a:ext cx="5334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Line 1051"/>
          <p:cNvSpPr>
            <a:spLocks noChangeShapeType="1"/>
          </p:cNvSpPr>
          <p:nvPr/>
        </p:nvSpPr>
        <p:spPr bwMode="auto">
          <a:xfrm>
            <a:off x="2438400" y="1676400"/>
            <a:ext cx="4572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Text Box 1052"/>
          <p:cNvSpPr txBox="1">
            <a:spLocks noChangeArrowheads="1"/>
          </p:cNvSpPr>
          <p:nvPr/>
        </p:nvSpPr>
        <p:spPr bwMode="auto">
          <a:xfrm>
            <a:off x="3032125" y="1641475"/>
            <a:ext cx="4341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When freq. &gt;159KHz, the paths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are cut off by the large impedance</a:t>
            </a:r>
          </a:p>
        </p:txBody>
      </p:sp>
      <p:sp>
        <p:nvSpPr>
          <p:cNvPr id="65565" name="Rectangle 1053"/>
          <p:cNvSpPr>
            <a:spLocks noChangeArrowheads="1"/>
          </p:cNvSpPr>
          <p:nvPr/>
        </p:nvSpPr>
        <p:spPr bwMode="auto">
          <a:xfrm>
            <a:off x="2133600" y="1524000"/>
            <a:ext cx="601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5566" name="Line 1054"/>
          <p:cNvSpPr>
            <a:spLocks noChangeShapeType="1"/>
          </p:cNvSpPr>
          <p:nvPr/>
        </p:nvSpPr>
        <p:spPr bwMode="auto">
          <a:xfrm>
            <a:off x="7239000" y="3429000"/>
            <a:ext cx="13716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But the board level by-pass cap has inductance 5nH at its legs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The maximum impedance at legs is 0.1 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, so that noise is controlled under 0.1V.</a:t>
            </a:r>
            <a:endParaRPr lang="en-US" altLang="zh-TW" i="1" dirty="0" smtClean="0">
              <a:ea typeface="新細明體" charset="-120"/>
            </a:endParaRP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So when freq. is higher than 3.18MHz, the legs of the by-pass capacitor will block current flow, so use an </a:t>
            </a:r>
            <a:r>
              <a:rPr lang="en-US" altLang="zh-TW" sz="2800" u="sng" dirty="0" smtClean="0">
                <a:ea typeface="新細明體" charset="-120"/>
                <a:sym typeface="Symbol" pitchFamily="18" charset="2"/>
              </a:rPr>
              <a:t>array of small capacitors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 to supply current.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1B9AC1-DF82-43DA-BD0C-9045E2ECCD0D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000" smtClean="0"/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381000" y="5562600"/>
            <a:ext cx="2895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Low freq, get power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from power supply</a:t>
            </a:r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3276600" y="5562600"/>
            <a:ext cx="2971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Mid. freq. Get power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from board level cap.</a:t>
            </a:r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6248400" y="5562600"/>
            <a:ext cx="2667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 dirty="0">
                <a:latin typeface="Times New Roman" pitchFamily="18" charset="0"/>
              </a:rPr>
              <a:t>High </a:t>
            </a:r>
            <a:r>
              <a:rPr lang="en-US" altLang="zh-TW" sz="2400" b="0" dirty="0" err="1">
                <a:latin typeface="Times New Roman" pitchFamily="18" charset="0"/>
              </a:rPr>
              <a:t>freq.Get</a:t>
            </a:r>
            <a:r>
              <a:rPr lang="en-US" altLang="zh-TW" sz="2400" b="0" dirty="0">
                <a:latin typeface="Times New Roman" pitchFamily="18" charset="0"/>
              </a:rPr>
              <a:t> power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 dirty="0">
                <a:latin typeface="Times New Roman" pitchFamily="18" charset="0"/>
              </a:rPr>
              <a:t>from cap. array</a:t>
            </a:r>
          </a:p>
        </p:txBody>
      </p:sp>
      <p:sp>
        <p:nvSpPr>
          <p:cNvPr id="66569" name="Text Box 8"/>
          <p:cNvSpPr txBox="1">
            <a:spLocks noChangeArrowheads="1"/>
          </p:cNvSpPr>
          <p:nvPr/>
        </p:nvSpPr>
        <p:spPr bwMode="auto">
          <a:xfrm>
            <a:off x="1905000" y="6400800"/>
            <a:ext cx="173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TW" sz="2400" b="0">
                <a:latin typeface="Times New Roman" pitchFamily="18" charset="0"/>
                <a:sym typeface="Symbol" pitchFamily="18" charset="2"/>
              </a:rPr>
              <a:t>F</a:t>
            </a:r>
            <a:r>
              <a:rPr kumimoji="1" lang="en-US" altLang="zh-TW" sz="2400" b="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zh-TW" sz="2400" b="0">
                <a:latin typeface="Times New Roman" pitchFamily="18" charset="0"/>
              </a:rPr>
              <a:t> =159KHz</a:t>
            </a:r>
          </a:p>
        </p:txBody>
      </p:sp>
      <p:sp>
        <p:nvSpPr>
          <p:cNvPr id="66570" name="Text Box 9"/>
          <p:cNvSpPr txBox="1">
            <a:spLocks noChangeArrowheads="1"/>
          </p:cNvSpPr>
          <p:nvPr/>
        </p:nvSpPr>
        <p:spPr bwMode="auto">
          <a:xfrm>
            <a:off x="5943600" y="6400800"/>
            <a:ext cx="178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F</a:t>
            </a:r>
            <a:r>
              <a:rPr lang="en-US" altLang="zh-TW" sz="2400" b="0" baseline="-25000">
                <a:latin typeface="Times New Roman" pitchFamily="18" charset="0"/>
              </a:rPr>
              <a:t>2</a:t>
            </a:r>
            <a:r>
              <a:rPr lang="en-US" altLang="zh-TW" sz="2400" b="0">
                <a:latin typeface="Times New Roman" pitchFamily="18" charset="0"/>
              </a:rPr>
              <a:t>=3.18MHz</a:t>
            </a:r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 flipV="1">
            <a:off x="3276600" y="624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14"/>
          <p:cNvSpPr>
            <a:spLocks noChangeShapeType="1"/>
          </p:cNvSpPr>
          <p:nvPr/>
        </p:nvSpPr>
        <p:spPr bwMode="auto">
          <a:xfrm flipV="1">
            <a:off x="6248400" y="624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49022"/>
              </p:ext>
            </p:extLst>
          </p:nvPr>
        </p:nvGraphicFramePr>
        <p:xfrm>
          <a:off x="949325" y="2590800"/>
          <a:ext cx="327183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公式" r:id="rId3" imgW="2374560" imgH="838080" progId="Equation.3">
                  <p:embed/>
                </p:oleObj>
              </mc:Choice>
              <mc:Fallback>
                <p:oleObj name="公式" r:id="rId3" imgW="2374560" imgH="838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590800"/>
                        <a:ext cx="327183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>
                <a:ea typeface="新細明體" charset="-120"/>
              </a:rPr>
              <a:t>When Freq. F</a:t>
            </a:r>
            <a:r>
              <a:rPr lang="en-US" altLang="zh-TW" sz="3000" baseline="-25000" smtClean="0">
                <a:ea typeface="新細明體" charset="-120"/>
              </a:rPr>
              <a:t>2</a:t>
            </a:r>
            <a:r>
              <a:rPr lang="en-US" altLang="zh-TW" sz="3000" smtClean="0">
                <a:ea typeface="新細明體" charset="-120"/>
              </a:rPr>
              <a:t> &gt;3.18Mhz, the board bypass cap. cannot supply current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Freq.</a:t>
            </a:r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D0044E-7A3B-488F-A81E-AC3A9DAE266A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000" smtClean="0"/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682625" y="3279775"/>
            <a:ext cx="1828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7591" name="Line 5"/>
          <p:cNvSpPr>
            <a:spLocks noChangeShapeType="1"/>
          </p:cNvSpPr>
          <p:nvPr/>
        </p:nvSpPr>
        <p:spPr bwMode="auto">
          <a:xfrm>
            <a:off x="25146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6"/>
          <p:cNvSpPr>
            <a:spLocks noChangeArrowheads="1"/>
          </p:cNvSpPr>
          <p:nvPr/>
        </p:nvSpPr>
        <p:spPr bwMode="auto">
          <a:xfrm>
            <a:off x="5105400" y="3276600"/>
            <a:ext cx="3810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7593" name="Freeform 7"/>
          <p:cNvSpPr>
            <a:spLocks/>
          </p:cNvSpPr>
          <p:nvPr/>
        </p:nvSpPr>
        <p:spPr bwMode="auto">
          <a:xfrm>
            <a:off x="3097213" y="3221038"/>
            <a:ext cx="927100" cy="333375"/>
          </a:xfrm>
          <a:custGeom>
            <a:avLst/>
            <a:gdLst>
              <a:gd name="T0" fmla="*/ 0 w 584"/>
              <a:gd name="T1" fmla="*/ 2147483647 h 210"/>
              <a:gd name="T2" fmla="*/ 2147483647 w 584"/>
              <a:gd name="T3" fmla="*/ 2147483647 h 210"/>
              <a:gd name="T4" fmla="*/ 2147483647 w 584"/>
              <a:gd name="T5" fmla="*/ 2147483647 h 210"/>
              <a:gd name="T6" fmla="*/ 2147483647 w 584"/>
              <a:gd name="T7" fmla="*/ 2147483647 h 210"/>
              <a:gd name="T8" fmla="*/ 2147483647 w 584"/>
              <a:gd name="T9" fmla="*/ 2147483647 h 210"/>
              <a:gd name="T10" fmla="*/ 2147483647 w 584"/>
              <a:gd name="T11" fmla="*/ 2147483647 h 210"/>
              <a:gd name="T12" fmla="*/ 2147483647 w 584"/>
              <a:gd name="T13" fmla="*/ 2147483647 h 210"/>
              <a:gd name="T14" fmla="*/ 2147483647 w 584"/>
              <a:gd name="T15" fmla="*/ 2147483647 h 210"/>
              <a:gd name="T16" fmla="*/ 2147483647 w 584"/>
              <a:gd name="T17" fmla="*/ 2147483647 h 210"/>
              <a:gd name="T18" fmla="*/ 2147483647 w 584"/>
              <a:gd name="T19" fmla="*/ 2147483647 h 210"/>
              <a:gd name="T20" fmla="*/ 2147483647 w 584"/>
              <a:gd name="T21" fmla="*/ 2147483647 h 210"/>
              <a:gd name="T22" fmla="*/ 2147483647 w 584"/>
              <a:gd name="T23" fmla="*/ 2147483647 h 210"/>
              <a:gd name="T24" fmla="*/ 2147483647 w 584"/>
              <a:gd name="T25" fmla="*/ 2147483647 h 210"/>
              <a:gd name="T26" fmla="*/ 2147483647 w 584"/>
              <a:gd name="T27" fmla="*/ 2147483647 h 210"/>
              <a:gd name="T28" fmla="*/ 2147483647 w 584"/>
              <a:gd name="T29" fmla="*/ 0 h 210"/>
              <a:gd name="T30" fmla="*/ 2147483647 w 584"/>
              <a:gd name="T31" fmla="*/ 2147483647 h 210"/>
              <a:gd name="T32" fmla="*/ 2147483647 w 584"/>
              <a:gd name="T33" fmla="*/ 2147483647 h 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4" h="210">
                <a:moveTo>
                  <a:pt x="0" y="148"/>
                </a:moveTo>
                <a:cubicBezTo>
                  <a:pt x="10" y="128"/>
                  <a:pt x="13" y="105"/>
                  <a:pt x="26" y="87"/>
                </a:cubicBezTo>
                <a:cubicBezTo>
                  <a:pt x="36" y="74"/>
                  <a:pt x="50" y="65"/>
                  <a:pt x="61" y="52"/>
                </a:cubicBezTo>
                <a:cubicBezTo>
                  <a:pt x="68" y="44"/>
                  <a:pt x="72" y="35"/>
                  <a:pt x="78" y="26"/>
                </a:cubicBezTo>
                <a:cubicBezTo>
                  <a:pt x="101" y="29"/>
                  <a:pt x="128" y="23"/>
                  <a:pt x="148" y="35"/>
                </a:cubicBezTo>
                <a:cubicBezTo>
                  <a:pt x="166" y="45"/>
                  <a:pt x="183" y="87"/>
                  <a:pt x="183" y="87"/>
                </a:cubicBezTo>
                <a:cubicBezTo>
                  <a:pt x="197" y="129"/>
                  <a:pt x="187" y="169"/>
                  <a:pt x="157" y="201"/>
                </a:cubicBezTo>
                <a:cubicBezTo>
                  <a:pt x="142" y="198"/>
                  <a:pt x="125" y="201"/>
                  <a:pt x="113" y="192"/>
                </a:cubicBezTo>
                <a:cubicBezTo>
                  <a:pt x="86" y="172"/>
                  <a:pt x="97" y="153"/>
                  <a:pt x="104" y="131"/>
                </a:cubicBezTo>
                <a:cubicBezTo>
                  <a:pt x="125" y="69"/>
                  <a:pt x="144" y="31"/>
                  <a:pt x="209" y="9"/>
                </a:cubicBezTo>
                <a:cubicBezTo>
                  <a:pt x="256" y="16"/>
                  <a:pt x="304" y="14"/>
                  <a:pt x="349" y="26"/>
                </a:cubicBezTo>
                <a:cubicBezTo>
                  <a:pt x="374" y="33"/>
                  <a:pt x="386" y="84"/>
                  <a:pt x="392" y="105"/>
                </a:cubicBezTo>
                <a:cubicBezTo>
                  <a:pt x="383" y="156"/>
                  <a:pt x="392" y="192"/>
                  <a:pt x="340" y="210"/>
                </a:cubicBezTo>
                <a:cubicBezTo>
                  <a:pt x="301" y="196"/>
                  <a:pt x="297" y="180"/>
                  <a:pt x="288" y="140"/>
                </a:cubicBezTo>
                <a:cubicBezTo>
                  <a:pt x="301" y="85"/>
                  <a:pt x="326" y="19"/>
                  <a:pt x="384" y="0"/>
                </a:cubicBezTo>
                <a:cubicBezTo>
                  <a:pt x="434" y="10"/>
                  <a:pt x="469" y="17"/>
                  <a:pt x="506" y="52"/>
                </a:cubicBezTo>
                <a:cubicBezTo>
                  <a:pt x="527" y="124"/>
                  <a:pt x="496" y="114"/>
                  <a:pt x="584" y="11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8"/>
          <p:cNvSpPr>
            <a:spLocks noChangeShapeType="1"/>
          </p:cNvSpPr>
          <p:nvPr/>
        </p:nvSpPr>
        <p:spPr bwMode="auto">
          <a:xfrm>
            <a:off x="3962400" y="34290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 flipH="1">
            <a:off x="72390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Freeform 10"/>
          <p:cNvSpPr>
            <a:spLocks/>
          </p:cNvSpPr>
          <p:nvPr/>
        </p:nvSpPr>
        <p:spPr bwMode="auto">
          <a:xfrm>
            <a:off x="7172325" y="3962400"/>
            <a:ext cx="223838" cy="560388"/>
          </a:xfrm>
          <a:custGeom>
            <a:avLst/>
            <a:gdLst>
              <a:gd name="T0" fmla="*/ 2147483647 w 141"/>
              <a:gd name="T1" fmla="*/ 2147483647 h 353"/>
              <a:gd name="T2" fmla="*/ 2147483647 w 141"/>
              <a:gd name="T3" fmla="*/ 2147483647 h 353"/>
              <a:gd name="T4" fmla="*/ 2147483647 w 141"/>
              <a:gd name="T5" fmla="*/ 2147483647 h 353"/>
              <a:gd name="T6" fmla="*/ 2147483647 w 141"/>
              <a:gd name="T7" fmla="*/ 2147483647 h 353"/>
              <a:gd name="T8" fmla="*/ 2147483647 w 141"/>
              <a:gd name="T9" fmla="*/ 2147483647 h 353"/>
              <a:gd name="T10" fmla="*/ 2147483647 w 141"/>
              <a:gd name="T11" fmla="*/ 2147483647 h 353"/>
              <a:gd name="T12" fmla="*/ 2147483647 w 141"/>
              <a:gd name="T13" fmla="*/ 2147483647 h 353"/>
              <a:gd name="T14" fmla="*/ 2147483647 w 141"/>
              <a:gd name="T15" fmla="*/ 2147483647 h 353"/>
              <a:gd name="T16" fmla="*/ 2147483647 w 141"/>
              <a:gd name="T17" fmla="*/ 2147483647 h 353"/>
              <a:gd name="T18" fmla="*/ 2147483647 w 141"/>
              <a:gd name="T19" fmla="*/ 2147483647 h 353"/>
              <a:gd name="T20" fmla="*/ 2147483647 w 141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1" h="353">
                <a:moveTo>
                  <a:pt x="42" y="13"/>
                </a:moveTo>
                <a:cubicBezTo>
                  <a:pt x="81" y="0"/>
                  <a:pt x="105" y="8"/>
                  <a:pt x="138" y="31"/>
                </a:cubicBezTo>
                <a:cubicBezTo>
                  <a:pt x="126" y="136"/>
                  <a:pt x="141" y="112"/>
                  <a:pt x="42" y="127"/>
                </a:cubicBezTo>
                <a:cubicBezTo>
                  <a:pt x="33" y="130"/>
                  <a:pt x="22" y="142"/>
                  <a:pt x="16" y="135"/>
                </a:cubicBezTo>
                <a:cubicBezTo>
                  <a:pt x="0" y="118"/>
                  <a:pt x="50" y="93"/>
                  <a:pt x="51" y="92"/>
                </a:cubicBezTo>
                <a:cubicBezTo>
                  <a:pt x="81" y="101"/>
                  <a:pt x="99" y="114"/>
                  <a:pt x="121" y="135"/>
                </a:cubicBezTo>
                <a:cubicBezTo>
                  <a:pt x="130" y="164"/>
                  <a:pt x="135" y="211"/>
                  <a:pt x="103" y="231"/>
                </a:cubicBezTo>
                <a:cubicBezTo>
                  <a:pt x="87" y="241"/>
                  <a:pt x="51" y="249"/>
                  <a:pt x="51" y="249"/>
                </a:cubicBezTo>
                <a:cubicBezTo>
                  <a:pt x="33" y="198"/>
                  <a:pt x="45" y="192"/>
                  <a:pt x="94" y="205"/>
                </a:cubicBezTo>
                <a:cubicBezTo>
                  <a:pt x="116" y="227"/>
                  <a:pt x="120" y="246"/>
                  <a:pt x="129" y="275"/>
                </a:cubicBezTo>
                <a:cubicBezTo>
                  <a:pt x="111" y="334"/>
                  <a:pt x="79" y="320"/>
                  <a:pt x="42" y="3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1"/>
          <p:cNvSpPr>
            <a:spLocks noChangeShapeType="1"/>
          </p:cNvSpPr>
          <p:nvPr/>
        </p:nvSpPr>
        <p:spPr bwMode="auto">
          <a:xfrm>
            <a:off x="72390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2"/>
          <p:cNvSpPr>
            <a:spLocks noChangeShapeType="1"/>
          </p:cNvSpPr>
          <p:nvPr/>
        </p:nvSpPr>
        <p:spPr bwMode="auto">
          <a:xfrm>
            <a:off x="70104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3"/>
          <p:cNvSpPr>
            <a:spLocks noChangeShapeType="1"/>
          </p:cNvSpPr>
          <p:nvPr/>
        </p:nvSpPr>
        <p:spPr bwMode="auto">
          <a:xfrm flipV="1">
            <a:off x="70104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Line 14"/>
          <p:cNvSpPr>
            <a:spLocks noChangeShapeType="1"/>
          </p:cNvSpPr>
          <p:nvPr/>
        </p:nvSpPr>
        <p:spPr bwMode="auto">
          <a:xfrm>
            <a:off x="72390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 flipH="1">
            <a:off x="2514600" y="49530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5257800" y="4114800"/>
            <a:ext cx="1911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bypass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capacitor C</a:t>
            </a:r>
            <a:r>
              <a:rPr lang="en-US" altLang="zh-TW" sz="2400" b="0" baseline="-25000">
                <a:latin typeface="Times New Roman" pitchFamily="18" charset="0"/>
              </a:rPr>
              <a:t>2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5791200" y="3733800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C2</a:t>
            </a:r>
            <a:r>
              <a:rPr lang="en-US" altLang="zh-TW" sz="2400" b="0">
                <a:latin typeface="Times New Roman" pitchFamily="18" charset="0"/>
              </a:rPr>
              <a:t>=5nH</a:t>
            </a:r>
          </a:p>
        </p:txBody>
      </p:sp>
      <p:sp>
        <p:nvSpPr>
          <p:cNvPr id="67604" name="Text Box 18"/>
          <p:cNvSpPr txBox="1">
            <a:spLocks noChangeArrowheads="1"/>
          </p:cNvSpPr>
          <p:nvPr/>
        </p:nvSpPr>
        <p:spPr bwMode="auto">
          <a:xfrm>
            <a:off x="822325" y="3546475"/>
            <a:ext cx="104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Perfect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67605" name="Line 50"/>
          <p:cNvSpPr>
            <a:spLocks noChangeShapeType="1"/>
          </p:cNvSpPr>
          <p:nvPr/>
        </p:nvSpPr>
        <p:spPr bwMode="auto">
          <a:xfrm>
            <a:off x="43434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Text Box 51"/>
          <p:cNvSpPr txBox="1">
            <a:spLocks noChangeArrowheads="1"/>
          </p:cNvSpPr>
          <p:nvPr/>
        </p:nvSpPr>
        <p:spPr bwMode="auto">
          <a:xfrm>
            <a:off x="2438400" y="26670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pcable</a:t>
            </a:r>
            <a:r>
              <a:rPr lang="en-US" altLang="zh-TW" sz="2400" b="0">
                <a:latin typeface="Times New Roman" pitchFamily="18" charset="0"/>
              </a:rPr>
              <a:t>=100nH</a:t>
            </a:r>
          </a:p>
        </p:txBody>
      </p:sp>
      <p:sp>
        <p:nvSpPr>
          <p:cNvPr id="67607" name="Line 53"/>
          <p:cNvSpPr>
            <a:spLocks noChangeShapeType="1"/>
          </p:cNvSpPr>
          <p:nvPr/>
        </p:nvSpPr>
        <p:spPr bwMode="auto">
          <a:xfrm flipH="1">
            <a:off x="4495800" y="3048000"/>
            <a:ext cx="5334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Line 54"/>
          <p:cNvSpPr>
            <a:spLocks noChangeShapeType="1"/>
          </p:cNvSpPr>
          <p:nvPr/>
        </p:nvSpPr>
        <p:spPr bwMode="auto">
          <a:xfrm>
            <a:off x="4495800" y="3048000"/>
            <a:ext cx="4572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55"/>
          <p:cNvSpPr>
            <a:spLocks noChangeShapeType="1"/>
          </p:cNvSpPr>
          <p:nvPr/>
        </p:nvSpPr>
        <p:spPr bwMode="auto">
          <a:xfrm flipH="1">
            <a:off x="7086600" y="3505200"/>
            <a:ext cx="304800" cy="381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Line 56"/>
          <p:cNvSpPr>
            <a:spLocks noChangeShapeType="1"/>
          </p:cNvSpPr>
          <p:nvPr/>
        </p:nvSpPr>
        <p:spPr bwMode="auto">
          <a:xfrm>
            <a:off x="7086600" y="3429000"/>
            <a:ext cx="304800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Text Box 57"/>
          <p:cNvSpPr txBox="1">
            <a:spLocks noChangeArrowheads="1"/>
          </p:cNvSpPr>
          <p:nvPr/>
        </p:nvSpPr>
        <p:spPr bwMode="auto">
          <a:xfrm>
            <a:off x="6096000" y="5181600"/>
            <a:ext cx="188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Digital circuit</a:t>
            </a:r>
          </a:p>
        </p:txBody>
      </p:sp>
      <p:sp>
        <p:nvSpPr>
          <p:cNvPr id="67612" name="Line 58"/>
          <p:cNvSpPr>
            <a:spLocks noChangeShapeType="1"/>
          </p:cNvSpPr>
          <p:nvPr/>
        </p:nvSpPr>
        <p:spPr bwMode="auto">
          <a:xfrm flipH="1">
            <a:off x="2438400" y="1676400"/>
            <a:ext cx="5334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Line 59"/>
          <p:cNvSpPr>
            <a:spLocks noChangeShapeType="1"/>
          </p:cNvSpPr>
          <p:nvPr/>
        </p:nvSpPr>
        <p:spPr bwMode="auto">
          <a:xfrm>
            <a:off x="2438400" y="1676400"/>
            <a:ext cx="4572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" name="Text Box 60"/>
          <p:cNvSpPr txBox="1">
            <a:spLocks noChangeArrowheads="1"/>
          </p:cNvSpPr>
          <p:nvPr/>
        </p:nvSpPr>
        <p:spPr bwMode="auto">
          <a:xfrm>
            <a:off x="3032125" y="1641475"/>
            <a:ext cx="4730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When freq.F</a:t>
            </a:r>
            <a:r>
              <a:rPr lang="en-US" altLang="zh-TW" sz="2400" b="0" baseline="-25000">
                <a:latin typeface="Times New Roman" pitchFamily="18" charset="0"/>
              </a:rPr>
              <a:t>2</a:t>
            </a:r>
            <a:r>
              <a:rPr lang="en-US" altLang="zh-TW" sz="2400" b="0">
                <a:latin typeface="Times New Roman" pitchFamily="18" charset="0"/>
              </a:rPr>
              <a:t> &gt;3.18MHz, these paths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are cut off by the large impedance</a:t>
            </a:r>
          </a:p>
        </p:txBody>
      </p:sp>
      <p:sp>
        <p:nvSpPr>
          <p:cNvPr id="67615" name="Rectangle 61"/>
          <p:cNvSpPr>
            <a:spLocks noChangeArrowheads="1"/>
          </p:cNvSpPr>
          <p:nvPr/>
        </p:nvSpPr>
        <p:spPr bwMode="auto">
          <a:xfrm>
            <a:off x="2133600" y="1524000"/>
            <a:ext cx="601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Level 3 Design procedures</a:t>
            </a:r>
          </a:p>
        </p:txBody>
      </p:sp>
      <p:sp>
        <p:nvSpPr>
          <p:cNvPr id="6861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Step 3-1: Find the highest (F</a:t>
            </a:r>
            <a:r>
              <a:rPr lang="en-US" altLang="zh-TW" sz="2800" baseline="-25000" smtClean="0">
                <a:ea typeface="新細明體" charset="-120"/>
              </a:rPr>
              <a:t>3</a:t>
            </a:r>
            <a:r>
              <a:rPr lang="en-US" altLang="zh-TW" sz="2800" smtClean="0">
                <a:ea typeface="新細明體" charset="-120"/>
              </a:rPr>
              <a:t> ) frequency of the system based on T</a:t>
            </a:r>
            <a:r>
              <a:rPr lang="en-US" altLang="zh-TW" sz="2800" baseline="-25000" smtClean="0">
                <a:ea typeface="新細明體" charset="-120"/>
              </a:rPr>
              <a:t>r3</a:t>
            </a:r>
            <a:r>
              <a:rPr lang="en-US" altLang="zh-TW" sz="2800" smtClean="0">
                <a:ea typeface="新細明體" charset="-120"/>
              </a:rPr>
              <a:t> (e.g. 5ns) .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Step 3-2: Find (L</a:t>
            </a:r>
            <a:r>
              <a:rPr lang="en-US" altLang="zh-TW" sz="2800" baseline="-25000" smtClean="0">
                <a:ea typeface="新細明體" charset="-120"/>
              </a:rPr>
              <a:t>tot3</a:t>
            </a:r>
            <a:r>
              <a:rPr lang="en-US" altLang="zh-TW" sz="2800" smtClean="0">
                <a:ea typeface="新細明體" charset="-120"/>
              </a:rPr>
              <a:t>) total inductance tolerated.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Step3-3: Find (N) total number of cap used for the cap. array for the given serial inductance of each capacitor element. (e.g. 5ns).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Step 3-4 : Find (C</a:t>
            </a:r>
            <a:r>
              <a:rPr lang="en-US" altLang="zh-TW" sz="2800" baseline="-25000" smtClean="0">
                <a:ea typeface="新細明體" charset="-120"/>
              </a:rPr>
              <a:t>3</a:t>
            </a:r>
            <a:r>
              <a:rPr lang="en-US" altLang="zh-TW" sz="2800" smtClean="0">
                <a:ea typeface="新細明體" charset="-120"/>
              </a:rPr>
              <a:t>) the minimum value of each Cap. array element</a:t>
            </a:r>
            <a:r>
              <a:rPr lang="en-US" altLang="zh-TW" smtClean="0">
                <a:ea typeface="新細明體" charset="-120"/>
              </a:rPr>
              <a:t>.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BFAD00-EB03-4463-884B-82627829A520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3000" smtClean="0">
                <a:ea typeface="新細明體" charset="-120"/>
              </a:rPr>
              <a:t>Capacitor array number N calculations</a:t>
            </a:r>
            <a:br>
              <a:rPr lang="en-US" altLang="zh-TW" sz="3000" smtClean="0">
                <a:ea typeface="新細明體" charset="-120"/>
              </a:rPr>
            </a:br>
            <a:r>
              <a:rPr lang="en-US" altLang="zh-TW" sz="1900" smtClean="0">
                <a:ea typeface="新細明體" charset="-120"/>
              </a:rPr>
              <a:t>L</a:t>
            </a:r>
            <a:r>
              <a:rPr lang="en-US" altLang="zh-TW" sz="1900" baseline="-25000" smtClean="0">
                <a:ea typeface="新細明體" charset="-120"/>
              </a:rPr>
              <a:t>tot3</a:t>
            </a:r>
            <a:r>
              <a:rPr lang="en-US" altLang="zh-TW" sz="1900" smtClean="0">
                <a:ea typeface="新細明體" charset="-120"/>
              </a:rPr>
              <a:t>=Max. tolerable induct. for all array capacitors</a:t>
            </a:r>
            <a:br>
              <a:rPr lang="en-US" altLang="zh-TW" sz="1900" smtClean="0">
                <a:ea typeface="新細明體" charset="-120"/>
              </a:rPr>
            </a:br>
            <a:r>
              <a:rPr lang="en-US" altLang="zh-TW" sz="1900" smtClean="0">
                <a:ea typeface="新細明體" charset="-120"/>
              </a:rPr>
              <a:t>X</a:t>
            </a:r>
            <a:r>
              <a:rPr lang="en-US" altLang="zh-TW" sz="1900" baseline="-25000" smtClean="0">
                <a:ea typeface="新細明體" charset="-120"/>
              </a:rPr>
              <a:t>max</a:t>
            </a:r>
            <a:r>
              <a:rPr lang="en-US" altLang="zh-TW" sz="1900" smtClean="0">
                <a:ea typeface="新細明體" charset="-120"/>
              </a:rPr>
              <a:t>= Max. tolerable impedance for all array capacitors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Step 3-1: Find highest F</a:t>
            </a:r>
            <a:r>
              <a:rPr lang="en-US" altLang="zh-TW" baseline="-25000" dirty="0" smtClean="0">
                <a:ea typeface="新細明體" charset="-120"/>
              </a:rPr>
              <a:t>3</a:t>
            </a:r>
            <a:r>
              <a:rPr lang="en-US" altLang="zh-TW" dirty="0" smtClean="0">
                <a:ea typeface="新細明體" charset="-120"/>
              </a:rPr>
              <a:t> frequency: comes from clock edge 5ns , therefore</a:t>
            </a:r>
            <a:endParaRPr lang="en-US" altLang="zh-TW" sz="2800" dirty="0" smtClean="0">
              <a:ea typeface="新細明體" charset="-120"/>
              <a:sym typeface="Symbol" pitchFamily="18" charset="2"/>
            </a:endParaRPr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06" y="7557"/>
            <a:ext cx="28956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 dirty="0">
              <a:ea typeface="新細明體" charset="-120"/>
            </a:endParaRP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E8678F-DA8A-48E4-AC57-C1DD15237FEA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000" smtClean="0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301625" y="4879975"/>
            <a:ext cx="1828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21336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10"/>
          <p:cNvSpPr>
            <a:spLocks noChangeArrowheads="1"/>
          </p:cNvSpPr>
          <p:nvPr/>
        </p:nvSpPr>
        <p:spPr bwMode="auto">
          <a:xfrm>
            <a:off x="3962400" y="48768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9641" name="Freeform 11"/>
          <p:cNvSpPr>
            <a:spLocks/>
          </p:cNvSpPr>
          <p:nvPr/>
        </p:nvSpPr>
        <p:spPr bwMode="auto">
          <a:xfrm>
            <a:off x="2667000" y="4800600"/>
            <a:ext cx="914400" cy="457200"/>
          </a:xfrm>
          <a:custGeom>
            <a:avLst/>
            <a:gdLst>
              <a:gd name="T0" fmla="*/ 0 w 584"/>
              <a:gd name="T1" fmla="*/ 2147483647 h 210"/>
              <a:gd name="T2" fmla="*/ 2147483647 w 584"/>
              <a:gd name="T3" fmla="*/ 2147483647 h 210"/>
              <a:gd name="T4" fmla="*/ 2147483647 w 584"/>
              <a:gd name="T5" fmla="*/ 2147483647 h 210"/>
              <a:gd name="T6" fmla="*/ 2147483647 w 584"/>
              <a:gd name="T7" fmla="*/ 2147483647 h 210"/>
              <a:gd name="T8" fmla="*/ 2147483647 w 584"/>
              <a:gd name="T9" fmla="*/ 2147483647 h 210"/>
              <a:gd name="T10" fmla="*/ 2147483647 w 584"/>
              <a:gd name="T11" fmla="*/ 2147483647 h 210"/>
              <a:gd name="T12" fmla="*/ 2147483647 w 584"/>
              <a:gd name="T13" fmla="*/ 2147483647 h 210"/>
              <a:gd name="T14" fmla="*/ 2147483647 w 584"/>
              <a:gd name="T15" fmla="*/ 2147483647 h 210"/>
              <a:gd name="T16" fmla="*/ 2147483647 w 584"/>
              <a:gd name="T17" fmla="*/ 2147483647 h 210"/>
              <a:gd name="T18" fmla="*/ 2147483647 w 584"/>
              <a:gd name="T19" fmla="*/ 2147483647 h 210"/>
              <a:gd name="T20" fmla="*/ 2147483647 w 584"/>
              <a:gd name="T21" fmla="*/ 2147483647 h 210"/>
              <a:gd name="T22" fmla="*/ 2147483647 w 584"/>
              <a:gd name="T23" fmla="*/ 2147483647 h 210"/>
              <a:gd name="T24" fmla="*/ 2147483647 w 584"/>
              <a:gd name="T25" fmla="*/ 2147483647 h 210"/>
              <a:gd name="T26" fmla="*/ 2147483647 w 584"/>
              <a:gd name="T27" fmla="*/ 2147483647 h 210"/>
              <a:gd name="T28" fmla="*/ 2147483647 w 584"/>
              <a:gd name="T29" fmla="*/ 0 h 210"/>
              <a:gd name="T30" fmla="*/ 2147483647 w 584"/>
              <a:gd name="T31" fmla="*/ 2147483647 h 210"/>
              <a:gd name="T32" fmla="*/ 2147483647 w 584"/>
              <a:gd name="T33" fmla="*/ 2147483647 h 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4" h="210">
                <a:moveTo>
                  <a:pt x="0" y="148"/>
                </a:moveTo>
                <a:cubicBezTo>
                  <a:pt x="10" y="128"/>
                  <a:pt x="13" y="105"/>
                  <a:pt x="26" y="87"/>
                </a:cubicBezTo>
                <a:cubicBezTo>
                  <a:pt x="36" y="74"/>
                  <a:pt x="50" y="65"/>
                  <a:pt x="61" y="52"/>
                </a:cubicBezTo>
                <a:cubicBezTo>
                  <a:pt x="68" y="44"/>
                  <a:pt x="72" y="35"/>
                  <a:pt x="78" y="26"/>
                </a:cubicBezTo>
                <a:cubicBezTo>
                  <a:pt x="101" y="29"/>
                  <a:pt x="128" y="23"/>
                  <a:pt x="148" y="35"/>
                </a:cubicBezTo>
                <a:cubicBezTo>
                  <a:pt x="166" y="45"/>
                  <a:pt x="183" y="87"/>
                  <a:pt x="183" y="87"/>
                </a:cubicBezTo>
                <a:cubicBezTo>
                  <a:pt x="197" y="129"/>
                  <a:pt x="187" y="169"/>
                  <a:pt x="157" y="201"/>
                </a:cubicBezTo>
                <a:cubicBezTo>
                  <a:pt x="142" y="198"/>
                  <a:pt x="125" y="201"/>
                  <a:pt x="113" y="192"/>
                </a:cubicBezTo>
                <a:cubicBezTo>
                  <a:pt x="86" y="172"/>
                  <a:pt x="97" y="153"/>
                  <a:pt x="104" y="131"/>
                </a:cubicBezTo>
                <a:cubicBezTo>
                  <a:pt x="125" y="69"/>
                  <a:pt x="144" y="31"/>
                  <a:pt x="209" y="9"/>
                </a:cubicBezTo>
                <a:cubicBezTo>
                  <a:pt x="256" y="16"/>
                  <a:pt x="304" y="14"/>
                  <a:pt x="349" y="26"/>
                </a:cubicBezTo>
                <a:cubicBezTo>
                  <a:pt x="374" y="33"/>
                  <a:pt x="386" y="84"/>
                  <a:pt x="392" y="105"/>
                </a:cubicBezTo>
                <a:cubicBezTo>
                  <a:pt x="383" y="156"/>
                  <a:pt x="392" y="192"/>
                  <a:pt x="340" y="210"/>
                </a:cubicBezTo>
                <a:cubicBezTo>
                  <a:pt x="301" y="196"/>
                  <a:pt x="297" y="180"/>
                  <a:pt x="288" y="140"/>
                </a:cubicBezTo>
                <a:cubicBezTo>
                  <a:pt x="301" y="85"/>
                  <a:pt x="326" y="19"/>
                  <a:pt x="384" y="0"/>
                </a:cubicBezTo>
                <a:cubicBezTo>
                  <a:pt x="434" y="10"/>
                  <a:pt x="469" y="17"/>
                  <a:pt x="506" y="52"/>
                </a:cubicBezTo>
                <a:cubicBezTo>
                  <a:pt x="527" y="124"/>
                  <a:pt x="496" y="114"/>
                  <a:pt x="584" y="11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Line 12"/>
          <p:cNvSpPr>
            <a:spLocks noChangeShapeType="1"/>
          </p:cNvSpPr>
          <p:nvPr/>
        </p:nvSpPr>
        <p:spPr bwMode="auto">
          <a:xfrm>
            <a:off x="3581400" y="502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3"/>
          <p:cNvSpPr>
            <a:spLocks noChangeShapeType="1"/>
          </p:cNvSpPr>
          <p:nvPr/>
        </p:nvSpPr>
        <p:spPr bwMode="auto">
          <a:xfrm flipH="1">
            <a:off x="42672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Freeform 14"/>
          <p:cNvSpPr>
            <a:spLocks/>
          </p:cNvSpPr>
          <p:nvPr/>
        </p:nvSpPr>
        <p:spPr bwMode="auto">
          <a:xfrm>
            <a:off x="4200525" y="5562600"/>
            <a:ext cx="223838" cy="560388"/>
          </a:xfrm>
          <a:custGeom>
            <a:avLst/>
            <a:gdLst>
              <a:gd name="T0" fmla="*/ 2147483647 w 141"/>
              <a:gd name="T1" fmla="*/ 2147483647 h 353"/>
              <a:gd name="T2" fmla="*/ 2147483647 w 141"/>
              <a:gd name="T3" fmla="*/ 2147483647 h 353"/>
              <a:gd name="T4" fmla="*/ 2147483647 w 141"/>
              <a:gd name="T5" fmla="*/ 2147483647 h 353"/>
              <a:gd name="T6" fmla="*/ 2147483647 w 141"/>
              <a:gd name="T7" fmla="*/ 2147483647 h 353"/>
              <a:gd name="T8" fmla="*/ 2147483647 w 141"/>
              <a:gd name="T9" fmla="*/ 2147483647 h 353"/>
              <a:gd name="T10" fmla="*/ 2147483647 w 141"/>
              <a:gd name="T11" fmla="*/ 2147483647 h 353"/>
              <a:gd name="T12" fmla="*/ 2147483647 w 141"/>
              <a:gd name="T13" fmla="*/ 2147483647 h 353"/>
              <a:gd name="T14" fmla="*/ 2147483647 w 141"/>
              <a:gd name="T15" fmla="*/ 2147483647 h 353"/>
              <a:gd name="T16" fmla="*/ 2147483647 w 141"/>
              <a:gd name="T17" fmla="*/ 2147483647 h 353"/>
              <a:gd name="T18" fmla="*/ 2147483647 w 141"/>
              <a:gd name="T19" fmla="*/ 2147483647 h 353"/>
              <a:gd name="T20" fmla="*/ 2147483647 w 141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1" h="353">
                <a:moveTo>
                  <a:pt x="42" y="13"/>
                </a:moveTo>
                <a:cubicBezTo>
                  <a:pt x="81" y="0"/>
                  <a:pt x="105" y="8"/>
                  <a:pt x="138" y="31"/>
                </a:cubicBezTo>
                <a:cubicBezTo>
                  <a:pt x="126" y="136"/>
                  <a:pt x="141" y="112"/>
                  <a:pt x="42" y="127"/>
                </a:cubicBezTo>
                <a:cubicBezTo>
                  <a:pt x="33" y="130"/>
                  <a:pt x="22" y="142"/>
                  <a:pt x="16" y="135"/>
                </a:cubicBezTo>
                <a:cubicBezTo>
                  <a:pt x="0" y="118"/>
                  <a:pt x="50" y="93"/>
                  <a:pt x="51" y="92"/>
                </a:cubicBezTo>
                <a:cubicBezTo>
                  <a:pt x="81" y="101"/>
                  <a:pt x="99" y="114"/>
                  <a:pt x="121" y="135"/>
                </a:cubicBezTo>
                <a:cubicBezTo>
                  <a:pt x="130" y="164"/>
                  <a:pt x="135" y="211"/>
                  <a:pt x="103" y="231"/>
                </a:cubicBezTo>
                <a:cubicBezTo>
                  <a:pt x="87" y="241"/>
                  <a:pt x="51" y="249"/>
                  <a:pt x="51" y="249"/>
                </a:cubicBezTo>
                <a:cubicBezTo>
                  <a:pt x="33" y="198"/>
                  <a:pt x="45" y="192"/>
                  <a:pt x="94" y="205"/>
                </a:cubicBezTo>
                <a:cubicBezTo>
                  <a:pt x="116" y="227"/>
                  <a:pt x="120" y="246"/>
                  <a:pt x="129" y="275"/>
                </a:cubicBezTo>
                <a:cubicBezTo>
                  <a:pt x="111" y="334"/>
                  <a:pt x="79" y="320"/>
                  <a:pt x="42" y="3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5"/>
          <p:cNvSpPr>
            <a:spLocks noChangeShapeType="1"/>
          </p:cNvSpPr>
          <p:nvPr/>
        </p:nvSpPr>
        <p:spPr bwMode="auto">
          <a:xfrm>
            <a:off x="4267200" y="609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6"/>
          <p:cNvSpPr>
            <a:spLocks noChangeShapeType="1"/>
          </p:cNvSpPr>
          <p:nvPr/>
        </p:nvSpPr>
        <p:spPr bwMode="auto">
          <a:xfrm>
            <a:off x="4038600" y="624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7"/>
          <p:cNvSpPr>
            <a:spLocks noChangeShapeType="1"/>
          </p:cNvSpPr>
          <p:nvPr/>
        </p:nvSpPr>
        <p:spPr bwMode="auto">
          <a:xfrm flipV="1">
            <a:off x="4038600" y="640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Line 18"/>
          <p:cNvSpPr>
            <a:spLocks noChangeShapeType="1"/>
          </p:cNvSpPr>
          <p:nvPr/>
        </p:nvSpPr>
        <p:spPr bwMode="auto">
          <a:xfrm>
            <a:off x="4267200" y="640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Line 19"/>
          <p:cNvSpPr>
            <a:spLocks noChangeShapeType="1"/>
          </p:cNvSpPr>
          <p:nvPr/>
        </p:nvSpPr>
        <p:spPr bwMode="auto">
          <a:xfrm flipH="1">
            <a:off x="2133600" y="6553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Text Box 20"/>
          <p:cNvSpPr txBox="1">
            <a:spLocks noChangeArrowheads="1"/>
          </p:cNvSpPr>
          <p:nvPr/>
        </p:nvSpPr>
        <p:spPr bwMode="auto">
          <a:xfrm>
            <a:off x="2514600" y="5791200"/>
            <a:ext cx="1911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Board bypass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capacitor C</a:t>
            </a:r>
            <a:r>
              <a:rPr lang="en-US" altLang="zh-TW" sz="2400" b="0" baseline="-25000">
                <a:latin typeface="Times New Roman" pitchFamily="18" charset="0"/>
              </a:rPr>
              <a:t>2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69651" name="Text Box 21"/>
          <p:cNvSpPr txBox="1">
            <a:spLocks noChangeArrowheads="1"/>
          </p:cNvSpPr>
          <p:nvPr/>
        </p:nvSpPr>
        <p:spPr bwMode="auto">
          <a:xfrm>
            <a:off x="2209800" y="43434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 dirty="0" err="1">
                <a:latin typeface="Times New Roman" pitchFamily="18" charset="0"/>
              </a:rPr>
              <a:t>L</a:t>
            </a:r>
            <a:r>
              <a:rPr lang="en-US" altLang="zh-TW" sz="2400" b="0" baseline="-25000" dirty="0" err="1">
                <a:latin typeface="Times New Roman" pitchFamily="18" charset="0"/>
              </a:rPr>
              <a:t>pcable</a:t>
            </a:r>
            <a:r>
              <a:rPr lang="en-US" altLang="zh-TW" sz="2400" b="0" dirty="0">
                <a:latin typeface="Times New Roman" pitchFamily="18" charset="0"/>
              </a:rPr>
              <a:t>=100nH</a:t>
            </a:r>
          </a:p>
        </p:txBody>
      </p:sp>
      <p:sp>
        <p:nvSpPr>
          <p:cNvPr id="69652" name="Text Box 22"/>
          <p:cNvSpPr txBox="1">
            <a:spLocks noChangeArrowheads="1"/>
          </p:cNvSpPr>
          <p:nvPr/>
        </p:nvSpPr>
        <p:spPr bwMode="auto">
          <a:xfrm>
            <a:off x="3048000" y="5334000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C2</a:t>
            </a:r>
            <a:r>
              <a:rPr lang="en-US" altLang="zh-TW" sz="2400" b="0">
                <a:latin typeface="Times New Roman" pitchFamily="18" charset="0"/>
              </a:rPr>
              <a:t>=5nH</a:t>
            </a:r>
          </a:p>
        </p:txBody>
      </p:sp>
      <p:sp>
        <p:nvSpPr>
          <p:cNvPr id="69653" name="Text Box 23"/>
          <p:cNvSpPr txBox="1">
            <a:spLocks noChangeArrowheads="1"/>
          </p:cNvSpPr>
          <p:nvPr/>
        </p:nvSpPr>
        <p:spPr bwMode="auto">
          <a:xfrm>
            <a:off x="441325" y="5146675"/>
            <a:ext cx="104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Perfect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69654" name="Line 24"/>
          <p:cNvSpPr>
            <a:spLocks noChangeShapeType="1"/>
          </p:cNvSpPr>
          <p:nvPr/>
        </p:nvSpPr>
        <p:spPr bwMode="auto">
          <a:xfrm>
            <a:off x="48006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Freeform 25"/>
          <p:cNvSpPr>
            <a:spLocks/>
          </p:cNvSpPr>
          <p:nvPr/>
        </p:nvSpPr>
        <p:spPr bwMode="auto">
          <a:xfrm>
            <a:off x="5257800" y="49530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29"/>
          <p:cNvSpPr>
            <a:spLocks noChangeShapeType="1"/>
          </p:cNvSpPr>
          <p:nvPr/>
        </p:nvSpPr>
        <p:spPr bwMode="auto">
          <a:xfrm>
            <a:off x="56388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Line 32"/>
          <p:cNvSpPr>
            <a:spLocks noChangeShapeType="1"/>
          </p:cNvSpPr>
          <p:nvPr/>
        </p:nvSpPr>
        <p:spPr bwMode="auto">
          <a:xfrm>
            <a:off x="5867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Line 33"/>
          <p:cNvSpPr>
            <a:spLocks noChangeShapeType="1"/>
          </p:cNvSpPr>
          <p:nvPr/>
        </p:nvSpPr>
        <p:spPr bwMode="auto">
          <a:xfrm>
            <a:off x="59436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Line 34"/>
          <p:cNvSpPr>
            <a:spLocks noChangeShapeType="1"/>
          </p:cNvSpPr>
          <p:nvPr/>
        </p:nvSpPr>
        <p:spPr bwMode="auto">
          <a:xfrm>
            <a:off x="5943600" y="502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Freeform 35"/>
          <p:cNvSpPr>
            <a:spLocks/>
          </p:cNvSpPr>
          <p:nvPr/>
        </p:nvSpPr>
        <p:spPr bwMode="auto">
          <a:xfrm>
            <a:off x="5257800" y="52578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1" name="Line 36"/>
          <p:cNvSpPr>
            <a:spLocks noChangeShapeType="1"/>
          </p:cNvSpPr>
          <p:nvPr/>
        </p:nvSpPr>
        <p:spPr bwMode="auto">
          <a:xfrm>
            <a:off x="56388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2" name="Line 37"/>
          <p:cNvSpPr>
            <a:spLocks noChangeShapeType="1"/>
          </p:cNvSpPr>
          <p:nvPr/>
        </p:nvSpPr>
        <p:spPr bwMode="auto">
          <a:xfrm>
            <a:off x="5867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Line 38"/>
          <p:cNvSpPr>
            <a:spLocks noChangeShapeType="1"/>
          </p:cNvSpPr>
          <p:nvPr/>
        </p:nvSpPr>
        <p:spPr bwMode="auto">
          <a:xfrm>
            <a:off x="5943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4" name="Line 39"/>
          <p:cNvSpPr>
            <a:spLocks noChangeShapeType="1"/>
          </p:cNvSpPr>
          <p:nvPr/>
        </p:nvSpPr>
        <p:spPr bwMode="auto">
          <a:xfrm>
            <a:off x="59436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Freeform 45"/>
          <p:cNvSpPr>
            <a:spLocks/>
          </p:cNvSpPr>
          <p:nvPr/>
        </p:nvSpPr>
        <p:spPr bwMode="auto">
          <a:xfrm>
            <a:off x="5257800" y="56388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6" name="Line 46"/>
          <p:cNvSpPr>
            <a:spLocks noChangeShapeType="1"/>
          </p:cNvSpPr>
          <p:nvPr/>
        </p:nvSpPr>
        <p:spPr bwMode="auto">
          <a:xfrm>
            <a:off x="5638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7" name="Line 47"/>
          <p:cNvSpPr>
            <a:spLocks noChangeShapeType="1"/>
          </p:cNvSpPr>
          <p:nvPr/>
        </p:nvSpPr>
        <p:spPr bwMode="auto">
          <a:xfrm>
            <a:off x="58674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8" name="Line 48"/>
          <p:cNvSpPr>
            <a:spLocks noChangeShapeType="1"/>
          </p:cNvSpPr>
          <p:nvPr/>
        </p:nvSpPr>
        <p:spPr bwMode="auto">
          <a:xfrm>
            <a:off x="59436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9" name="Line 49"/>
          <p:cNvSpPr>
            <a:spLocks noChangeShapeType="1"/>
          </p:cNvSpPr>
          <p:nvPr/>
        </p:nvSpPr>
        <p:spPr bwMode="auto">
          <a:xfrm>
            <a:off x="59436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0" name="Line 51"/>
          <p:cNvSpPr>
            <a:spLocks noChangeShapeType="1"/>
          </p:cNvSpPr>
          <p:nvPr/>
        </p:nvSpPr>
        <p:spPr bwMode="auto">
          <a:xfrm>
            <a:off x="5257800" y="5029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1" name="Freeform 52"/>
          <p:cNvSpPr>
            <a:spLocks/>
          </p:cNvSpPr>
          <p:nvPr/>
        </p:nvSpPr>
        <p:spPr bwMode="auto">
          <a:xfrm>
            <a:off x="5257800" y="63246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Line 53"/>
          <p:cNvSpPr>
            <a:spLocks noChangeShapeType="1"/>
          </p:cNvSpPr>
          <p:nvPr/>
        </p:nvSpPr>
        <p:spPr bwMode="auto">
          <a:xfrm>
            <a:off x="5638800" y="640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3" name="Line 54"/>
          <p:cNvSpPr>
            <a:spLocks noChangeShapeType="1"/>
          </p:cNvSpPr>
          <p:nvPr/>
        </p:nvSpPr>
        <p:spPr bwMode="auto">
          <a:xfrm>
            <a:off x="58674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4" name="Line 55"/>
          <p:cNvSpPr>
            <a:spLocks noChangeShapeType="1"/>
          </p:cNvSpPr>
          <p:nvPr/>
        </p:nvSpPr>
        <p:spPr bwMode="auto">
          <a:xfrm>
            <a:off x="59436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Line 56"/>
          <p:cNvSpPr>
            <a:spLocks noChangeShapeType="1"/>
          </p:cNvSpPr>
          <p:nvPr/>
        </p:nvSpPr>
        <p:spPr bwMode="auto">
          <a:xfrm>
            <a:off x="5943600" y="640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Line 57"/>
          <p:cNvSpPr>
            <a:spLocks noChangeShapeType="1"/>
          </p:cNvSpPr>
          <p:nvPr/>
        </p:nvSpPr>
        <p:spPr bwMode="auto">
          <a:xfrm>
            <a:off x="6324600" y="5029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7" name="Oval 58"/>
          <p:cNvSpPr>
            <a:spLocks noChangeArrowheads="1"/>
          </p:cNvSpPr>
          <p:nvPr/>
        </p:nvSpPr>
        <p:spPr bwMode="auto">
          <a:xfrm>
            <a:off x="56388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9678" name="Oval 59"/>
          <p:cNvSpPr>
            <a:spLocks noChangeArrowheads="1"/>
          </p:cNvSpPr>
          <p:nvPr/>
        </p:nvSpPr>
        <p:spPr bwMode="auto">
          <a:xfrm>
            <a:off x="56388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9679" name="Oval 60"/>
          <p:cNvSpPr>
            <a:spLocks noChangeArrowheads="1"/>
          </p:cNvSpPr>
          <p:nvPr/>
        </p:nvSpPr>
        <p:spPr bwMode="auto">
          <a:xfrm>
            <a:off x="56388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9680" name="Text Box 61"/>
          <p:cNvSpPr txBox="1">
            <a:spLocks noChangeArrowheads="1"/>
          </p:cNvSpPr>
          <p:nvPr/>
        </p:nvSpPr>
        <p:spPr bwMode="auto">
          <a:xfrm>
            <a:off x="6461125" y="46894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69681" name="Text Box 63"/>
          <p:cNvSpPr txBox="1">
            <a:spLocks noChangeArrowheads="1"/>
          </p:cNvSpPr>
          <p:nvPr/>
        </p:nvSpPr>
        <p:spPr bwMode="auto">
          <a:xfrm>
            <a:off x="6477000" y="5029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69682" name="Text Box 64"/>
          <p:cNvSpPr txBox="1">
            <a:spLocks noChangeArrowheads="1"/>
          </p:cNvSpPr>
          <p:nvPr/>
        </p:nvSpPr>
        <p:spPr bwMode="auto">
          <a:xfrm>
            <a:off x="6553200" y="609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69683" name="Text Box 65"/>
          <p:cNvSpPr txBox="1">
            <a:spLocks noChangeArrowheads="1"/>
          </p:cNvSpPr>
          <p:nvPr/>
        </p:nvSpPr>
        <p:spPr bwMode="auto">
          <a:xfrm>
            <a:off x="4724400" y="4343400"/>
            <a:ext cx="317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tot3</a:t>
            </a:r>
            <a:r>
              <a:rPr lang="en-US" altLang="zh-TW" sz="2400" b="0">
                <a:latin typeface="Times New Roman" pitchFamily="18" charset="0"/>
              </a:rPr>
              <a:t>=L</a:t>
            </a:r>
            <a:r>
              <a:rPr lang="en-US" altLang="zh-TW" sz="2400" b="0" baseline="-25000">
                <a:latin typeface="Times New Roman" pitchFamily="18" charset="0"/>
              </a:rPr>
              <a:t>C3</a:t>
            </a:r>
            <a:r>
              <a:rPr lang="en-US" altLang="zh-TW" sz="2400" b="0">
                <a:latin typeface="Times New Roman" pitchFamily="18" charset="0"/>
              </a:rPr>
              <a:t>/32 (in parallel)</a:t>
            </a:r>
          </a:p>
        </p:txBody>
      </p:sp>
      <p:sp>
        <p:nvSpPr>
          <p:cNvPr id="69684" name="Freeform 66"/>
          <p:cNvSpPr>
            <a:spLocks/>
          </p:cNvSpPr>
          <p:nvPr/>
        </p:nvSpPr>
        <p:spPr bwMode="auto">
          <a:xfrm>
            <a:off x="4953000" y="4724400"/>
            <a:ext cx="904875" cy="1960563"/>
          </a:xfrm>
          <a:custGeom>
            <a:avLst/>
            <a:gdLst>
              <a:gd name="T0" fmla="*/ 2147483647 w 583"/>
              <a:gd name="T1" fmla="*/ 2147483647 h 1170"/>
              <a:gd name="T2" fmla="*/ 0 w 583"/>
              <a:gd name="T3" fmla="*/ 2147483647 h 1170"/>
              <a:gd name="T4" fmla="*/ 2147483647 w 583"/>
              <a:gd name="T5" fmla="*/ 2147483647 h 1170"/>
              <a:gd name="T6" fmla="*/ 2147483647 w 583"/>
              <a:gd name="T7" fmla="*/ 2147483647 h 1170"/>
              <a:gd name="T8" fmla="*/ 2147483647 w 583"/>
              <a:gd name="T9" fmla="*/ 2147483647 h 1170"/>
              <a:gd name="T10" fmla="*/ 2147483647 w 583"/>
              <a:gd name="T11" fmla="*/ 2147483647 h 1170"/>
              <a:gd name="T12" fmla="*/ 2147483647 w 583"/>
              <a:gd name="T13" fmla="*/ 2147483647 h 1170"/>
              <a:gd name="T14" fmla="*/ 2147483647 w 583"/>
              <a:gd name="T15" fmla="*/ 2147483647 h 1170"/>
              <a:gd name="T16" fmla="*/ 2147483647 w 583"/>
              <a:gd name="T17" fmla="*/ 2147483647 h 1170"/>
              <a:gd name="T18" fmla="*/ 2147483647 w 583"/>
              <a:gd name="T19" fmla="*/ 2147483647 h 1170"/>
              <a:gd name="T20" fmla="*/ 2147483647 w 583"/>
              <a:gd name="T21" fmla="*/ 2147483647 h 1170"/>
              <a:gd name="T22" fmla="*/ 2147483647 w 583"/>
              <a:gd name="T23" fmla="*/ 2147483647 h 1170"/>
              <a:gd name="T24" fmla="*/ 2147483647 w 583"/>
              <a:gd name="T25" fmla="*/ 2147483647 h 1170"/>
              <a:gd name="T26" fmla="*/ 2147483647 w 583"/>
              <a:gd name="T27" fmla="*/ 0 h 1170"/>
              <a:gd name="T28" fmla="*/ 2147483647 w 583"/>
              <a:gd name="T29" fmla="*/ 2147483647 h 1170"/>
              <a:gd name="T30" fmla="*/ 2147483647 w 583"/>
              <a:gd name="T31" fmla="*/ 2147483647 h 1170"/>
              <a:gd name="T32" fmla="*/ 2147483647 w 583"/>
              <a:gd name="T33" fmla="*/ 2147483647 h 1170"/>
              <a:gd name="T34" fmla="*/ 2147483647 w 583"/>
              <a:gd name="T35" fmla="*/ 2147483647 h 1170"/>
              <a:gd name="T36" fmla="*/ 2147483647 w 583"/>
              <a:gd name="T37" fmla="*/ 2147483647 h 1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83" h="1170">
                <a:moveTo>
                  <a:pt x="87" y="114"/>
                </a:moveTo>
                <a:cubicBezTo>
                  <a:pt x="6" y="195"/>
                  <a:pt x="11" y="312"/>
                  <a:pt x="0" y="419"/>
                </a:cubicBezTo>
                <a:cubicBezTo>
                  <a:pt x="3" y="498"/>
                  <a:pt x="5" y="576"/>
                  <a:pt x="9" y="655"/>
                </a:cubicBezTo>
                <a:cubicBezTo>
                  <a:pt x="14" y="749"/>
                  <a:pt x="29" y="876"/>
                  <a:pt x="78" y="960"/>
                </a:cubicBezTo>
                <a:cubicBezTo>
                  <a:pt x="93" y="985"/>
                  <a:pt x="115" y="1006"/>
                  <a:pt x="131" y="1030"/>
                </a:cubicBezTo>
                <a:cubicBezTo>
                  <a:pt x="174" y="1094"/>
                  <a:pt x="186" y="1115"/>
                  <a:pt x="270" y="1126"/>
                </a:cubicBezTo>
                <a:cubicBezTo>
                  <a:pt x="324" y="1144"/>
                  <a:pt x="371" y="1162"/>
                  <a:pt x="428" y="1170"/>
                </a:cubicBezTo>
                <a:cubicBezTo>
                  <a:pt x="429" y="1170"/>
                  <a:pt x="485" y="1156"/>
                  <a:pt x="489" y="1152"/>
                </a:cubicBezTo>
                <a:cubicBezTo>
                  <a:pt x="504" y="1137"/>
                  <a:pt x="524" y="1100"/>
                  <a:pt x="524" y="1100"/>
                </a:cubicBezTo>
                <a:cubicBezTo>
                  <a:pt x="538" y="1054"/>
                  <a:pt x="549" y="1007"/>
                  <a:pt x="558" y="960"/>
                </a:cubicBezTo>
                <a:cubicBezTo>
                  <a:pt x="566" y="837"/>
                  <a:pt x="583" y="724"/>
                  <a:pt x="558" y="603"/>
                </a:cubicBezTo>
                <a:cubicBezTo>
                  <a:pt x="551" y="486"/>
                  <a:pt x="540" y="371"/>
                  <a:pt x="532" y="254"/>
                </a:cubicBezTo>
                <a:cubicBezTo>
                  <a:pt x="531" y="246"/>
                  <a:pt x="531" y="121"/>
                  <a:pt x="506" y="96"/>
                </a:cubicBezTo>
                <a:cubicBezTo>
                  <a:pt x="444" y="34"/>
                  <a:pt x="421" y="28"/>
                  <a:pt x="340" y="0"/>
                </a:cubicBezTo>
                <a:cubicBezTo>
                  <a:pt x="286" y="11"/>
                  <a:pt x="298" y="21"/>
                  <a:pt x="253" y="35"/>
                </a:cubicBezTo>
                <a:cubicBezTo>
                  <a:pt x="224" y="65"/>
                  <a:pt x="216" y="72"/>
                  <a:pt x="174" y="62"/>
                </a:cubicBezTo>
                <a:cubicBezTo>
                  <a:pt x="149" y="35"/>
                  <a:pt x="145" y="14"/>
                  <a:pt x="113" y="44"/>
                </a:cubicBezTo>
                <a:cubicBezTo>
                  <a:pt x="110" y="61"/>
                  <a:pt x="111" y="80"/>
                  <a:pt x="105" y="96"/>
                </a:cubicBezTo>
                <a:cubicBezTo>
                  <a:pt x="102" y="104"/>
                  <a:pt x="87" y="114"/>
                  <a:pt x="87" y="114"/>
                </a:cubicBezTo>
                <a:close/>
              </a:path>
            </a:pathLst>
          </a:custGeom>
          <a:noFill/>
          <a:ln w="57150" cap="flat" cmpd="sng">
            <a:solidFill>
              <a:srgbClr val="3333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5" name="Text Box 67"/>
          <p:cNvSpPr txBox="1">
            <a:spLocks noChangeArrowheads="1"/>
          </p:cNvSpPr>
          <p:nvPr/>
        </p:nvSpPr>
        <p:spPr bwMode="auto">
          <a:xfrm>
            <a:off x="6765925" y="5375275"/>
            <a:ext cx="827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array</a:t>
            </a:r>
          </a:p>
        </p:txBody>
      </p:sp>
      <p:sp>
        <p:nvSpPr>
          <p:cNvPr id="69686" name="Line 68"/>
          <p:cNvSpPr>
            <a:spLocks noChangeShapeType="1"/>
          </p:cNvSpPr>
          <p:nvPr/>
        </p:nvSpPr>
        <p:spPr bwMode="auto">
          <a:xfrm>
            <a:off x="6324600" y="632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7" name="Line 69"/>
          <p:cNvSpPr>
            <a:spLocks noChangeShapeType="1"/>
          </p:cNvSpPr>
          <p:nvPr/>
        </p:nvSpPr>
        <p:spPr bwMode="auto">
          <a:xfrm>
            <a:off x="2667000" y="655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8" name="Line 70"/>
          <p:cNvSpPr>
            <a:spLocks noChangeShapeType="1"/>
          </p:cNvSpPr>
          <p:nvPr/>
        </p:nvSpPr>
        <p:spPr bwMode="auto">
          <a:xfrm flipH="1">
            <a:off x="3581400" y="4724400"/>
            <a:ext cx="5334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9" name="Line 71"/>
          <p:cNvSpPr>
            <a:spLocks noChangeShapeType="1"/>
          </p:cNvSpPr>
          <p:nvPr/>
        </p:nvSpPr>
        <p:spPr bwMode="auto">
          <a:xfrm>
            <a:off x="3581400" y="4724400"/>
            <a:ext cx="4572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0" name="Line 72"/>
          <p:cNvSpPr>
            <a:spLocks noChangeShapeType="1"/>
          </p:cNvSpPr>
          <p:nvPr/>
        </p:nvSpPr>
        <p:spPr bwMode="auto">
          <a:xfrm flipH="1">
            <a:off x="4114800" y="5105400"/>
            <a:ext cx="304800" cy="304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1" name="Line 73"/>
          <p:cNvSpPr>
            <a:spLocks noChangeShapeType="1"/>
          </p:cNvSpPr>
          <p:nvPr/>
        </p:nvSpPr>
        <p:spPr bwMode="auto">
          <a:xfrm>
            <a:off x="4191000" y="5105400"/>
            <a:ext cx="152400" cy="304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2" name="AutoShape 74"/>
          <p:cNvSpPr>
            <a:spLocks/>
          </p:cNvSpPr>
          <p:nvPr/>
        </p:nvSpPr>
        <p:spPr bwMode="auto">
          <a:xfrm>
            <a:off x="7391400" y="4953000"/>
            <a:ext cx="609600" cy="1447800"/>
          </a:xfrm>
          <a:prstGeom prst="rightBrace">
            <a:avLst>
              <a:gd name="adj1" fmla="val 197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9693" name="Text Box 75"/>
          <p:cNvSpPr txBox="1">
            <a:spLocks noChangeArrowheads="1"/>
          </p:cNvSpPr>
          <p:nvPr/>
        </p:nvSpPr>
        <p:spPr bwMode="auto">
          <a:xfrm>
            <a:off x="8153400" y="5486400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tot3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88395"/>
              </p:ext>
            </p:extLst>
          </p:nvPr>
        </p:nvGraphicFramePr>
        <p:xfrm>
          <a:off x="1065212" y="2743200"/>
          <a:ext cx="655201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公式" r:id="rId3" imgW="3822480" imgH="888840" progId="Equation.3">
                  <p:embed/>
                </p:oleObj>
              </mc:Choice>
              <mc:Fallback>
                <p:oleObj name="公式" r:id="rId3" imgW="3822480" imgH="8888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2" y="2743200"/>
                        <a:ext cx="655201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>
                <a:ea typeface="新細明體" charset="-120"/>
              </a:rPr>
              <a:t>Capacitor array number N calculations</a:t>
            </a:r>
            <a:br>
              <a:rPr lang="en-US" altLang="zh-TW" sz="3000" smtClean="0">
                <a:ea typeface="新細明體" charset="-120"/>
              </a:rPr>
            </a:br>
            <a:r>
              <a:rPr lang="en-US" altLang="zh-TW" sz="1900" smtClean="0">
                <a:ea typeface="新細明體" charset="-120"/>
              </a:rPr>
              <a:t>L</a:t>
            </a:r>
            <a:r>
              <a:rPr lang="en-US" altLang="zh-TW" sz="1900" baseline="-25000" smtClean="0">
                <a:ea typeface="新細明體" charset="-120"/>
              </a:rPr>
              <a:t>tot3</a:t>
            </a:r>
            <a:r>
              <a:rPr lang="en-US" altLang="zh-TW" sz="1900" smtClean="0">
                <a:ea typeface="新細明體" charset="-120"/>
              </a:rPr>
              <a:t>=Max. tolerable induct. for all array capacitors</a:t>
            </a:r>
            <a:br>
              <a:rPr lang="en-US" altLang="zh-TW" sz="1900" smtClean="0">
                <a:ea typeface="新細明體" charset="-120"/>
              </a:rPr>
            </a:br>
            <a:r>
              <a:rPr lang="en-US" altLang="zh-TW" sz="1900" smtClean="0">
                <a:ea typeface="新細明體" charset="-120"/>
              </a:rPr>
              <a:t>X</a:t>
            </a:r>
            <a:r>
              <a:rPr lang="en-US" altLang="zh-TW" sz="1900" baseline="-25000" smtClean="0">
                <a:ea typeface="新細明體" charset="-120"/>
              </a:rPr>
              <a:t>max</a:t>
            </a:r>
            <a:r>
              <a:rPr lang="en-US" altLang="zh-TW" sz="1900" smtClean="0">
                <a:ea typeface="新細明體" charset="-120"/>
              </a:rPr>
              <a:t>= Max. tolerable impedance for all array capacitors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Step 3-3: Find N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We will use an array of capacitors to provide alternative power source at high freq.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Given L</a:t>
            </a:r>
            <a:r>
              <a:rPr lang="en-US" altLang="zh-TW" sz="2800" baseline="-25000" dirty="0" smtClean="0">
                <a:ea typeface="新細明體" charset="-120"/>
                <a:sym typeface="Symbol" pitchFamily="18" charset="2"/>
              </a:rPr>
              <a:t>C3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=5nH (legs of each small caps. C</a:t>
            </a:r>
            <a:r>
              <a:rPr lang="en-US" altLang="zh-TW" sz="2800" baseline="-25000" dirty="0" smtClean="0">
                <a:ea typeface="新細明體" charset="-120"/>
                <a:sym typeface="Symbol" pitchFamily="18" charset="2"/>
              </a:rPr>
              <a:t>3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).</a:t>
            </a: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 dirty="0">
              <a:ea typeface="新細明體" charset="-120"/>
            </a:endParaRP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360FC8-EE0A-4698-B4C1-9A7A0038F1E4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000" smtClean="0"/>
          </a:p>
        </p:txBody>
      </p:sp>
      <p:sp>
        <p:nvSpPr>
          <p:cNvPr id="70662" name="Rectangle 4"/>
          <p:cNvSpPr>
            <a:spLocks noChangeArrowheads="1"/>
          </p:cNvSpPr>
          <p:nvPr/>
        </p:nvSpPr>
        <p:spPr bwMode="auto">
          <a:xfrm>
            <a:off x="301625" y="4879975"/>
            <a:ext cx="1828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0663" name="Line 5"/>
          <p:cNvSpPr>
            <a:spLocks noChangeShapeType="1"/>
          </p:cNvSpPr>
          <p:nvPr/>
        </p:nvSpPr>
        <p:spPr bwMode="auto">
          <a:xfrm>
            <a:off x="21336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Rectangle 6"/>
          <p:cNvSpPr>
            <a:spLocks noChangeArrowheads="1"/>
          </p:cNvSpPr>
          <p:nvPr/>
        </p:nvSpPr>
        <p:spPr bwMode="auto">
          <a:xfrm>
            <a:off x="3962400" y="48768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0665" name="Freeform 7"/>
          <p:cNvSpPr>
            <a:spLocks/>
          </p:cNvSpPr>
          <p:nvPr/>
        </p:nvSpPr>
        <p:spPr bwMode="auto">
          <a:xfrm>
            <a:off x="2667000" y="4800600"/>
            <a:ext cx="914400" cy="457200"/>
          </a:xfrm>
          <a:custGeom>
            <a:avLst/>
            <a:gdLst>
              <a:gd name="T0" fmla="*/ 0 w 584"/>
              <a:gd name="T1" fmla="*/ 2147483647 h 210"/>
              <a:gd name="T2" fmla="*/ 2147483647 w 584"/>
              <a:gd name="T3" fmla="*/ 2147483647 h 210"/>
              <a:gd name="T4" fmla="*/ 2147483647 w 584"/>
              <a:gd name="T5" fmla="*/ 2147483647 h 210"/>
              <a:gd name="T6" fmla="*/ 2147483647 w 584"/>
              <a:gd name="T7" fmla="*/ 2147483647 h 210"/>
              <a:gd name="T8" fmla="*/ 2147483647 w 584"/>
              <a:gd name="T9" fmla="*/ 2147483647 h 210"/>
              <a:gd name="T10" fmla="*/ 2147483647 w 584"/>
              <a:gd name="T11" fmla="*/ 2147483647 h 210"/>
              <a:gd name="T12" fmla="*/ 2147483647 w 584"/>
              <a:gd name="T13" fmla="*/ 2147483647 h 210"/>
              <a:gd name="T14" fmla="*/ 2147483647 w 584"/>
              <a:gd name="T15" fmla="*/ 2147483647 h 210"/>
              <a:gd name="T16" fmla="*/ 2147483647 w 584"/>
              <a:gd name="T17" fmla="*/ 2147483647 h 210"/>
              <a:gd name="T18" fmla="*/ 2147483647 w 584"/>
              <a:gd name="T19" fmla="*/ 2147483647 h 210"/>
              <a:gd name="T20" fmla="*/ 2147483647 w 584"/>
              <a:gd name="T21" fmla="*/ 2147483647 h 210"/>
              <a:gd name="T22" fmla="*/ 2147483647 w 584"/>
              <a:gd name="T23" fmla="*/ 2147483647 h 210"/>
              <a:gd name="T24" fmla="*/ 2147483647 w 584"/>
              <a:gd name="T25" fmla="*/ 2147483647 h 210"/>
              <a:gd name="T26" fmla="*/ 2147483647 w 584"/>
              <a:gd name="T27" fmla="*/ 2147483647 h 210"/>
              <a:gd name="T28" fmla="*/ 2147483647 w 584"/>
              <a:gd name="T29" fmla="*/ 0 h 210"/>
              <a:gd name="T30" fmla="*/ 2147483647 w 584"/>
              <a:gd name="T31" fmla="*/ 2147483647 h 210"/>
              <a:gd name="T32" fmla="*/ 2147483647 w 584"/>
              <a:gd name="T33" fmla="*/ 2147483647 h 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4" h="210">
                <a:moveTo>
                  <a:pt x="0" y="148"/>
                </a:moveTo>
                <a:cubicBezTo>
                  <a:pt x="10" y="128"/>
                  <a:pt x="13" y="105"/>
                  <a:pt x="26" y="87"/>
                </a:cubicBezTo>
                <a:cubicBezTo>
                  <a:pt x="36" y="74"/>
                  <a:pt x="50" y="65"/>
                  <a:pt x="61" y="52"/>
                </a:cubicBezTo>
                <a:cubicBezTo>
                  <a:pt x="68" y="44"/>
                  <a:pt x="72" y="35"/>
                  <a:pt x="78" y="26"/>
                </a:cubicBezTo>
                <a:cubicBezTo>
                  <a:pt x="101" y="29"/>
                  <a:pt x="128" y="23"/>
                  <a:pt x="148" y="35"/>
                </a:cubicBezTo>
                <a:cubicBezTo>
                  <a:pt x="166" y="45"/>
                  <a:pt x="183" y="87"/>
                  <a:pt x="183" y="87"/>
                </a:cubicBezTo>
                <a:cubicBezTo>
                  <a:pt x="197" y="129"/>
                  <a:pt x="187" y="169"/>
                  <a:pt x="157" y="201"/>
                </a:cubicBezTo>
                <a:cubicBezTo>
                  <a:pt x="142" y="198"/>
                  <a:pt x="125" y="201"/>
                  <a:pt x="113" y="192"/>
                </a:cubicBezTo>
                <a:cubicBezTo>
                  <a:pt x="86" y="172"/>
                  <a:pt x="97" y="153"/>
                  <a:pt x="104" y="131"/>
                </a:cubicBezTo>
                <a:cubicBezTo>
                  <a:pt x="125" y="69"/>
                  <a:pt x="144" y="31"/>
                  <a:pt x="209" y="9"/>
                </a:cubicBezTo>
                <a:cubicBezTo>
                  <a:pt x="256" y="16"/>
                  <a:pt x="304" y="14"/>
                  <a:pt x="349" y="26"/>
                </a:cubicBezTo>
                <a:cubicBezTo>
                  <a:pt x="374" y="33"/>
                  <a:pt x="386" y="84"/>
                  <a:pt x="392" y="105"/>
                </a:cubicBezTo>
                <a:cubicBezTo>
                  <a:pt x="383" y="156"/>
                  <a:pt x="392" y="192"/>
                  <a:pt x="340" y="210"/>
                </a:cubicBezTo>
                <a:cubicBezTo>
                  <a:pt x="301" y="196"/>
                  <a:pt x="297" y="180"/>
                  <a:pt x="288" y="140"/>
                </a:cubicBezTo>
                <a:cubicBezTo>
                  <a:pt x="301" y="85"/>
                  <a:pt x="326" y="19"/>
                  <a:pt x="384" y="0"/>
                </a:cubicBezTo>
                <a:cubicBezTo>
                  <a:pt x="434" y="10"/>
                  <a:pt x="469" y="17"/>
                  <a:pt x="506" y="52"/>
                </a:cubicBezTo>
                <a:cubicBezTo>
                  <a:pt x="527" y="124"/>
                  <a:pt x="496" y="114"/>
                  <a:pt x="584" y="11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8"/>
          <p:cNvSpPr>
            <a:spLocks noChangeShapeType="1"/>
          </p:cNvSpPr>
          <p:nvPr/>
        </p:nvSpPr>
        <p:spPr bwMode="auto">
          <a:xfrm>
            <a:off x="3581400" y="502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9"/>
          <p:cNvSpPr>
            <a:spLocks noChangeShapeType="1"/>
          </p:cNvSpPr>
          <p:nvPr/>
        </p:nvSpPr>
        <p:spPr bwMode="auto">
          <a:xfrm flipH="1">
            <a:off x="42672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Freeform 10"/>
          <p:cNvSpPr>
            <a:spLocks/>
          </p:cNvSpPr>
          <p:nvPr/>
        </p:nvSpPr>
        <p:spPr bwMode="auto">
          <a:xfrm>
            <a:off x="4200525" y="5562600"/>
            <a:ext cx="223838" cy="560388"/>
          </a:xfrm>
          <a:custGeom>
            <a:avLst/>
            <a:gdLst>
              <a:gd name="T0" fmla="*/ 2147483647 w 141"/>
              <a:gd name="T1" fmla="*/ 2147483647 h 353"/>
              <a:gd name="T2" fmla="*/ 2147483647 w 141"/>
              <a:gd name="T3" fmla="*/ 2147483647 h 353"/>
              <a:gd name="T4" fmla="*/ 2147483647 w 141"/>
              <a:gd name="T5" fmla="*/ 2147483647 h 353"/>
              <a:gd name="T6" fmla="*/ 2147483647 w 141"/>
              <a:gd name="T7" fmla="*/ 2147483647 h 353"/>
              <a:gd name="T8" fmla="*/ 2147483647 w 141"/>
              <a:gd name="T9" fmla="*/ 2147483647 h 353"/>
              <a:gd name="T10" fmla="*/ 2147483647 w 141"/>
              <a:gd name="T11" fmla="*/ 2147483647 h 353"/>
              <a:gd name="T12" fmla="*/ 2147483647 w 141"/>
              <a:gd name="T13" fmla="*/ 2147483647 h 353"/>
              <a:gd name="T14" fmla="*/ 2147483647 w 141"/>
              <a:gd name="T15" fmla="*/ 2147483647 h 353"/>
              <a:gd name="T16" fmla="*/ 2147483647 w 141"/>
              <a:gd name="T17" fmla="*/ 2147483647 h 353"/>
              <a:gd name="T18" fmla="*/ 2147483647 w 141"/>
              <a:gd name="T19" fmla="*/ 2147483647 h 353"/>
              <a:gd name="T20" fmla="*/ 2147483647 w 141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1" h="353">
                <a:moveTo>
                  <a:pt x="42" y="13"/>
                </a:moveTo>
                <a:cubicBezTo>
                  <a:pt x="81" y="0"/>
                  <a:pt x="105" y="8"/>
                  <a:pt x="138" y="31"/>
                </a:cubicBezTo>
                <a:cubicBezTo>
                  <a:pt x="126" y="136"/>
                  <a:pt x="141" y="112"/>
                  <a:pt x="42" y="127"/>
                </a:cubicBezTo>
                <a:cubicBezTo>
                  <a:pt x="33" y="130"/>
                  <a:pt x="22" y="142"/>
                  <a:pt x="16" y="135"/>
                </a:cubicBezTo>
                <a:cubicBezTo>
                  <a:pt x="0" y="118"/>
                  <a:pt x="50" y="93"/>
                  <a:pt x="51" y="92"/>
                </a:cubicBezTo>
                <a:cubicBezTo>
                  <a:pt x="81" y="101"/>
                  <a:pt x="99" y="114"/>
                  <a:pt x="121" y="135"/>
                </a:cubicBezTo>
                <a:cubicBezTo>
                  <a:pt x="130" y="164"/>
                  <a:pt x="135" y="211"/>
                  <a:pt x="103" y="231"/>
                </a:cubicBezTo>
                <a:cubicBezTo>
                  <a:pt x="87" y="241"/>
                  <a:pt x="51" y="249"/>
                  <a:pt x="51" y="249"/>
                </a:cubicBezTo>
                <a:cubicBezTo>
                  <a:pt x="33" y="198"/>
                  <a:pt x="45" y="192"/>
                  <a:pt x="94" y="205"/>
                </a:cubicBezTo>
                <a:cubicBezTo>
                  <a:pt x="116" y="227"/>
                  <a:pt x="120" y="246"/>
                  <a:pt x="129" y="275"/>
                </a:cubicBezTo>
                <a:cubicBezTo>
                  <a:pt x="111" y="334"/>
                  <a:pt x="79" y="320"/>
                  <a:pt x="42" y="3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11"/>
          <p:cNvSpPr>
            <a:spLocks noChangeShapeType="1"/>
          </p:cNvSpPr>
          <p:nvPr/>
        </p:nvSpPr>
        <p:spPr bwMode="auto">
          <a:xfrm>
            <a:off x="4267200" y="609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12"/>
          <p:cNvSpPr>
            <a:spLocks noChangeShapeType="1"/>
          </p:cNvSpPr>
          <p:nvPr/>
        </p:nvSpPr>
        <p:spPr bwMode="auto">
          <a:xfrm>
            <a:off x="4038600" y="624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3"/>
          <p:cNvSpPr>
            <a:spLocks noChangeShapeType="1"/>
          </p:cNvSpPr>
          <p:nvPr/>
        </p:nvSpPr>
        <p:spPr bwMode="auto">
          <a:xfrm flipV="1">
            <a:off x="4038600" y="640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Line 14"/>
          <p:cNvSpPr>
            <a:spLocks noChangeShapeType="1"/>
          </p:cNvSpPr>
          <p:nvPr/>
        </p:nvSpPr>
        <p:spPr bwMode="auto">
          <a:xfrm>
            <a:off x="4267200" y="640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Line 15"/>
          <p:cNvSpPr>
            <a:spLocks noChangeShapeType="1"/>
          </p:cNvSpPr>
          <p:nvPr/>
        </p:nvSpPr>
        <p:spPr bwMode="auto">
          <a:xfrm flipH="1">
            <a:off x="2133600" y="6553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Text Box 16"/>
          <p:cNvSpPr txBox="1">
            <a:spLocks noChangeArrowheads="1"/>
          </p:cNvSpPr>
          <p:nvPr/>
        </p:nvSpPr>
        <p:spPr bwMode="auto">
          <a:xfrm>
            <a:off x="2514600" y="5791200"/>
            <a:ext cx="1911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 dirty="0">
                <a:latin typeface="Times New Roman" pitchFamily="18" charset="0"/>
              </a:rPr>
              <a:t>Board bypass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 dirty="0">
                <a:latin typeface="Times New Roman" pitchFamily="18" charset="0"/>
              </a:rPr>
              <a:t>capacitor C</a:t>
            </a:r>
            <a:r>
              <a:rPr lang="en-US" altLang="zh-TW" sz="2400" b="0" baseline="-25000" dirty="0">
                <a:latin typeface="Times New Roman" pitchFamily="18" charset="0"/>
              </a:rPr>
              <a:t>2</a:t>
            </a:r>
            <a:endParaRPr lang="en-US" altLang="zh-TW" sz="2400" b="0" dirty="0">
              <a:latin typeface="Times New Roman" pitchFamily="18" charset="0"/>
            </a:endParaRPr>
          </a:p>
        </p:txBody>
      </p:sp>
      <p:sp>
        <p:nvSpPr>
          <p:cNvPr id="70675" name="Text Box 17"/>
          <p:cNvSpPr txBox="1">
            <a:spLocks noChangeArrowheads="1"/>
          </p:cNvSpPr>
          <p:nvPr/>
        </p:nvSpPr>
        <p:spPr bwMode="auto">
          <a:xfrm>
            <a:off x="2209800" y="43434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pcable</a:t>
            </a:r>
            <a:r>
              <a:rPr lang="en-US" altLang="zh-TW" sz="2400" b="0">
                <a:latin typeface="Times New Roman" pitchFamily="18" charset="0"/>
              </a:rPr>
              <a:t>=100nH</a:t>
            </a:r>
          </a:p>
        </p:txBody>
      </p:sp>
      <p:sp>
        <p:nvSpPr>
          <p:cNvPr id="70676" name="Text Box 18"/>
          <p:cNvSpPr txBox="1">
            <a:spLocks noChangeArrowheads="1"/>
          </p:cNvSpPr>
          <p:nvPr/>
        </p:nvSpPr>
        <p:spPr bwMode="auto">
          <a:xfrm>
            <a:off x="3048000" y="5334000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  <a:r>
              <a:rPr lang="en-US" altLang="zh-TW" sz="2400" b="0" baseline="-25000">
                <a:latin typeface="Times New Roman" pitchFamily="18" charset="0"/>
              </a:rPr>
              <a:t>C2</a:t>
            </a:r>
            <a:r>
              <a:rPr lang="en-US" altLang="zh-TW" sz="2400" b="0">
                <a:latin typeface="Times New Roman" pitchFamily="18" charset="0"/>
              </a:rPr>
              <a:t>=5nH</a:t>
            </a:r>
          </a:p>
        </p:txBody>
      </p:sp>
      <p:sp>
        <p:nvSpPr>
          <p:cNvPr id="70677" name="Text Box 19"/>
          <p:cNvSpPr txBox="1">
            <a:spLocks noChangeArrowheads="1"/>
          </p:cNvSpPr>
          <p:nvPr/>
        </p:nvSpPr>
        <p:spPr bwMode="auto">
          <a:xfrm>
            <a:off x="441325" y="5146675"/>
            <a:ext cx="104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Perfect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supply</a:t>
            </a:r>
          </a:p>
        </p:txBody>
      </p:sp>
      <p:sp>
        <p:nvSpPr>
          <p:cNvPr id="70678" name="Line 20"/>
          <p:cNvSpPr>
            <a:spLocks noChangeShapeType="1"/>
          </p:cNvSpPr>
          <p:nvPr/>
        </p:nvSpPr>
        <p:spPr bwMode="auto">
          <a:xfrm>
            <a:off x="48006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Freeform 21"/>
          <p:cNvSpPr>
            <a:spLocks/>
          </p:cNvSpPr>
          <p:nvPr/>
        </p:nvSpPr>
        <p:spPr bwMode="auto">
          <a:xfrm>
            <a:off x="5257800" y="49530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0" name="Line 22"/>
          <p:cNvSpPr>
            <a:spLocks noChangeShapeType="1"/>
          </p:cNvSpPr>
          <p:nvPr/>
        </p:nvSpPr>
        <p:spPr bwMode="auto">
          <a:xfrm>
            <a:off x="56388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Line 23"/>
          <p:cNvSpPr>
            <a:spLocks noChangeShapeType="1"/>
          </p:cNvSpPr>
          <p:nvPr/>
        </p:nvSpPr>
        <p:spPr bwMode="auto">
          <a:xfrm>
            <a:off x="5867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Line 24"/>
          <p:cNvSpPr>
            <a:spLocks noChangeShapeType="1"/>
          </p:cNvSpPr>
          <p:nvPr/>
        </p:nvSpPr>
        <p:spPr bwMode="auto">
          <a:xfrm>
            <a:off x="59436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Line 25"/>
          <p:cNvSpPr>
            <a:spLocks noChangeShapeType="1"/>
          </p:cNvSpPr>
          <p:nvPr/>
        </p:nvSpPr>
        <p:spPr bwMode="auto">
          <a:xfrm>
            <a:off x="5943600" y="502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4" name="Freeform 26"/>
          <p:cNvSpPr>
            <a:spLocks/>
          </p:cNvSpPr>
          <p:nvPr/>
        </p:nvSpPr>
        <p:spPr bwMode="auto">
          <a:xfrm>
            <a:off x="5257800" y="52578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Line 27"/>
          <p:cNvSpPr>
            <a:spLocks noChangeShapeType="1"/>
          </p:cNvSpPr>
          <p:nvPr/>
        </p:nvSpPr>
        <p:spPr bwMode="auto">
          <a:xfrm>
            <a:off x="56388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6" name="Line 28"/>
          <p:cNvSpPr>
            <a:spLocks noChangeShapeType="1"/>
          </p:cNvSpPr>
          <p:nvPr/>
        </p:nvSpPr>
        <p:spPr bwMode="auto">
          <a:xfrm>
            <a:off x="5867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7" name="Line 29"/>
          <p:cNvSpPr>
            <a:spLocks noChangeShapeType="1"/>
          </p:cNvSpPr>
          <p:nvPr/>
        </p:nvSpPr>
        <p:spPr bwMode="auto">
          <a:xfrm>
            <a:off x="5943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8" name="Line 30"/>
          <p:cNvSpPr>
            <a:spLocks noChangeShapeType="1"/>
          </p:cNvSpPr>
          <p:nvPr/>
        </p:nvSpPr>
        <p:spPr bwMode="auto">
          <a:xfrm>
            <a:off x="59436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9" name="Freeform 31"/>
          <p:cNvSpPr>
            <a:spLocks/>
          </p:cNvSpPr>
          <p:nvPr/>
        </p:nvSpPr>
        <p:spPr bwMode="auto">
          <a:xfrm>
            <a:off x="5257800" y="56388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0" name="Line 32"/>
          <p:cNvSpPr>
            <a:spLocks noChangeShapeType="1"/>
          </p:cNvSpPr>
          <p:nvPr/>
        </p:nvSpPr>
        <p:spPr bwMode="auto">
          <a:xfrm>
            <a:off x="5638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1" name="Line 33"/>
          <p:cNvSpPr>
            <a:spLocks noChangeShapeType="1"/>
          </p:cNvSpPr>
          <p:nvPr/>
        </p:nvSpPr>
        <p:spPr bwMode="auto">
          <a:xfrm>
            <a:off x="58674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2" name="Line 34"/>
          <p:cNvSpPr>
            <a:spLocks noChangeShapeType="1"/>
          </p:cNvSpPr>
          <p:nvPr/>
        </p:nvSpPr>
        <p:spPr bwMode="auto">
          <a:xfrm>
            <a:off x="59436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3" name="Line 35"/>
          <p:cNvSpPr>
            <a:spLocks noChangeShapeType="1"/>
          </p:cNvSpPr>
          <p:nvPr/>
        </p:nvSpPr>
        <p:spPr bwMode="auto">
          <a:xfrm>
            <a:off x="59436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4" name="Line 36"/>
          <p:cNvSpPr>
            <a:spLocks noChangeShapeType="1"/>
          </p:cNvSpPr>
          <p:nvPr/>
        </p:nvSpPr>
        <p:spPr bwMode="auto">
          <a:xfrm>
            <a:off x="5257800" y="5029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5" name="Freeform 37"/>
          <p:cNvSpPr>
            <a:spLocks/>
          </p:cNvSpPr>
          <p:nvPr/>
        </p:nvSpPr>
        <p:spPr bwMode="auto">
          <a:xfrm>
            <a:off x="5257800" y="63246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6" name="Line 38"/>
          <p:cNvSpPr>
            <a:spLocks noChangeShapeType="1"/>
          </p:cNvSpPr>
          <p:nvPr/>
        </p:nvSpPr>
        <p:spPr bwMode="auto">
          <a:xfrm>
            <a:off x="5638800" y="640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7" name="Line 39"/>
          <p:cNvSpPr>
            <a:spLocks noChangeShapeType="1"/>
          </p:cNvSpPr>
          <p:nvPr/>
        </p:nvSpPr>
        <p:spPr bwMode="auto">
          <a:xfrm>
            <a:off x="58674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8" name="Line 40"/>
          <p:cNvSpPr>
            <a:spLocks noChangeShapeType="1"/>
          </p:cNvSpPr>
          <p:nvPr/>
        </p:nvSpPr>
        <p:spPr bwMode="auto">
          <a:xfrm>
            <a:off x="59436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9" name="Line 41"/>
          <p:cNvSpPr>
            <a:spLocks noChangeShapeType="1"/>
          </p:cNvSpPr>
          <p:nvPr/>
        </p:nvSpPr>
        <p:spPr bwMode="auto">
          <a:xfrm>
            <a:off x="5943600" y="640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00" name="Line 42"/>
          <p:cNvSpPr>
            <a:spLocks noChangeShapeType="1"/>
          </p:cNvSpPr>
          <p:nvPr/>
        </p:nvSpPr>
        <p:spPr bwMode="auto">
          <a:xfrm>
            <a:off x="6324600" y="5029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01" name="Oval 43"/>
          <p:cNvSpPr>
            <a:spLocks noChangeArrowheads="1"/>
          </p:cNvSpPr>
          <p:nvPr/>
        </p:nvSpPr>
        <p:spPr bwMode="auto">
          <a:xfrm>
            <a:off x="56388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0702" name="Oval 44"/>
          <p:cNvSpPr>
            <a:spLocks noChangeArrowheads="1"/>
          </p:cNvSpPr>
          <p:nvPr/>
        </p:nvSpPr>
        <p:spPr bwMode="auto">
          <a:xfrm>
            <a:off x="56388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0703" name="Oval 45"/>
          <p:cNvSpPr>
            <a:spLocks noChangeArrowheads="1"/>
          </p:cNvSpPr>
          <p:nvPr/>
        </p:nvSpPr>
        <p:spPr bwMode="auto">
          <a:xfrm>
            <a:off x="56388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0704" name="Text Box 46"/>
          <p:cNvSpPr txBox="1">
            <a:spLocks noChangeArrowheads="1"/>
          </p:cNvSpPr>
          <p:nvPr/>
        </p:nvSpPr>
        <p:spPr bwMode="auto">
          <a:xfrm>
            <a:off x="6461125" y="46894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70705" name="Text Box 47"/>
          <p:cNvSpPr txBox="1">
            <a:spLocks noChangeArrowheads="1"/>
          </p:cNvSpPr>
          <p:nvPr/>
        </p:nvSpPr>
        <p:spPr bwMode="auto">
          <a:xfrm>
            <a:off x="6477000" y="5029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70706" name="Text Box 48"/>
          <p:cNvSpPr txBox="1">
            <a:spLocks noChangeArrowheads="1"/>
          </p:cNvSpPr>
          <p:nvPr/>
        </p:nvSpPr>
        <p:spPr bwMode="auto">
          <a:xfrm>
            <a:off x="6553200" y="609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70707" name="Text Box 49"/>
          <p:cNvSpPr txBox="1">
            <a:spLocks noChangeArrowheads="1"/>
          </p:cNvSpPr>
          <p:nvPr/>
        </p:nvSpPr>
        <p:spPr bwMode="auto">
          <a:xfrm>
            <a:off x="4724400" y="4343400"/>
            <a:ext cx="317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 dirty="0">
                <a:latin typeface="Times New Roman" pitchFamily="18" charset="0"/>
              </a:rPr>
              <a:t>L</a:t>
            </a:r>
            <a:r>
              <a:rPr lang="en-US" altLang="zh-TW" sz="2400" b="0" baseline="-25000" dirty="0">
                <a:latin typeface="Times New Roman" pitchFamily="18" charset="0"/>
              </a:rPr>
              <a:t>tot3</a:t>
            </a:r>
            <a:r>
              <a:rPr lang="en-US" altLang="zh-TW" sz="2400" b="0" dirty="0">
                <a:latin typeface="Times New Roman" pitchFamily="18" charset="0"/>
              </a:rPr>
              <a:t>=L</a:t>
            </a:r>
            <a:r>
              <a:rPr lang="en-US" altLang="zh-TW" sz="2400" b="0" baseline="-25000" dirty="0">
                <a:latin typeface="Times New Roman" pitchFamily="18" charset="0"/>
              </a:rPr>
              <a:t>C3</a:t>
            </a:r>
            <a:r>
              <a:rPr lang="en-US" altLang="zh-TW" sz="2400" b="0" dirty="0">
                <a:latin typeface="Times New Roman" pitchFamily="18" charset="0"/>
              </a:rPr>
              <a:t>/32 (in parallel)</a:t>
            </a:r>
          </a:p>
        </p:txBody>
      </p:sp>
      <p:sp>
        <p:nvSpPr>
          <p:cNvPr id="70708" name="Freeform 50"/>
          <p:cNvSpPr>
            <a:spLocks/>
          </p:cNvSpPr>
          <p:nvPr/>
        </p:nvSpPr>
        <p:spPr bwMode="auto">
          <a:xfrm>
            <a:off x="4953000" y="4724400"/>
            <a:ext cx="904875" cy="1960563"/>
          </a:xfrm>
          <a:custGeom>
            <a:avLst/>
            <a:gdLst>
              <a:gd name="T0" fmla="*/ 2147483647 w 583"/>
              <a:gd name="T1" fmla="*/ 2147483647 h 1170"/>
              <a:gd name="T2" fmla="*/ 0 w 583"/>
              <a:gd name="T3" fmla="*/ 2147483647 h 1170"/>
              <a:gd name="T4" fmla="*/ 2147483647 w 583"/>
              <a:gd name="T5" fmla="*/ 2147483647 h 1170"/>
              <a:gd name="T6" fmla="*/ 2147483647 w 583"/>
              <a:gd name="T7" fmla="*/ 2147483647 h 1170"/>
              <a:gd name="T8" fmla="*/ 2147483647 w 583"/>
              <a:gd name="T9" fmla="*/ 2147483647 h 1170"/>
              <a:gd name="T10" fmla="*/ 2147483647 w 583"/>
              <a:gd name="T11" fmla="*/ 2147483647 h 1170"/>
              <a:gd name="T12" fmla="*/ 2147483647 w 583"/>
              <a:gd name="T13" fmla="*/ 2147483647 h 1170"/>
              <a:gd name="T14" fmla="*/ 2147483647 w 583"/>
              <a:gd name="T15" fmla="*/ 2147483647 h 1170"/>
              <a:gd name="T16" fmla="*/ 2147483647 w 583"/>
              <a:gd name="T17" fmla="*/ 2147483647 h 1170"/>
              <a:gd name="T18" fmla="*/ 2147483647 w 583"/>
              <a:gd name="T19" fmla="*/ 2147483647 h 1170"/>
              <a:gd name="T20" fmla="*/ 2147483647 w 583"/>
              <a:gd name="T21" fmla="*/ 2147483647 h 1170"/>
              <a:gd name="T22" fmla="*/ 2147483647 w 583"/>
              <a:gd name="T23" fmla="*/ 2147483647 h 1170"/>
              <a:gd name="T24" fmla="*/ 2147483647 w 583"/>
              <a:gd name="T25" fmla="*/ 2147483647 h 1170"/>
              <a:gd name="T26" fmla="*/ 2147483647 w 583"/>
              <a:gd name="T27" fmla="*/ 0 h 1170"/>
              <a:gd name="T28" fmla="*/ 2147483647 w 583"/>
              <a:gd name="T29" fmla="*/ 2147483647 h 1170"/>
              <a:gd name="T30" fmla="*/ 2147483647 w 583"/>
              <a:gd name="T31" fmla="*/ 2147483647 h 1170"/>
              <a:gd name="T32" fmla="*/ 2147483647 w 583"/>
              <a:gd name="T33" fmla="*/ 2147483647 h 1170"/>
              <a:gd name="T34" fmla="*/ 2147483647 w 583"/>
              <a:gd name="T35" fmla="*/ 2147483647 h 1170"/>
              <a:gd name="T36" fmla="*/ 2147483647 w 583"/>
              <a:gd name="T37" fmla="*/ 2147483647 h 1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83" h="1170">
                <a:moveTo>
                  <a:pt x="87" y="114"/>
                </a:moveTo>
                <a:cubicBezTo>
                  <a:pt x="6" y="195"/>
                  <a:pt x="11" y="312"/>
                  <a:pt x="0" y="419"/>
                </a:cubicBezTo>
                <a:cubicBezTo>
                  <a:pt x="3" y="498"/>
                  <a:pt x="5" y="576"/>
                  <a:pt x="9" y="655"/>
                </a:cubicBezTo>
                <a:cubicBezTo>
                  <a:pt x="14" y="749"/>
                  <a:pt x="29" y="876"/>
                  <a:pt x="78" y="960"/>
                </a:cubicBezTo>
                <a:cubicBezTo>
                  <a:pt x="93" y="985"/>
                  <a:pt x="115" y="1006"/>
                  <a:pt x="131" y="1030"/>
                </a:cubicBezTo>
                <a:cubicBezTo>
                  <a:pt x="174" y="1094"/>
                  <a:pt x="186" y="1115"/>
                  <a:pt x="270" y="1126"/>
                </a:cubicBezTo>
                <a:cubicBezTo>
                  <a:pt x="324" y="1144"/>
                  <a:pt x="371" y="1162"/>
                  <a:pt x="428" y="1170"/>
                </a:cubicBezTo>
                <a:cubicBezTo>
                  <a:pt x="429" y="1170"/>
                  <a:pt x="485" y="1156"/>
                  <a:pt x="489" y="1152"/>
                </a:cubicBezTo>
                <a:cubicBezTo>
                  <a:pt x="504" y="1137"/>
                  <a:pt x="524" y="1100"/>
                  <a:pt x="524" y="1100"/>
                </a:cubicBezTo>
                <a:cubicBezTo>
                  <a:pt x="538" y="1054"/>
                  <a:pt x="549" y="1007"/>
                  <a:pt x="558" y="960"/>
                </a:cubicBezTo>
                <a:cubicBezTo>
                  <a:pt x="566" y="837"/>
                  <a:pt x="583" y="724"/>
                  <a:pt x="558" y="603"/>
                </a:cubicBezTo>
                <a:cubicBezTo>
                  <a:pt x="551" y="486"/>
                  <a:pt x="540" y="371"/>
                  <a:pt x="532" y="254"/>
                </a:cubicBezTo>
                <a:cubicBezTo>
                  <a:pt x="531" y="246"/>
                  <a:pt x="531" y="121"/>
                  <a:pt x="506" y="96"/>
                </a:cubicBezTo>
                <a:cubicBezTo>
                  <a:pt x="444" y="34"/>
                  <a:pt x="421" y="28"/>
                  <a:pt x="340" y="0"/>
                </a:cubicBezTo>
                <a:cubicBezTo>
                  <a:pt x="286" y="11"/>
                  <a:pt x="298" y="21"/>
                  <a:pt x="253" y="35"/>
                </a:cubicBezTo>
                <a:cubicBezTo>
                  <a:pt x="224" y="65"/>
                  <a:pt x="216" y="72"/>
                  <a:pt x="174" y="62"/>
                </a:cubicBezTo>
                <a:cubicBezTo>
                  <a:pt x="149" y="35"/>
                  <a:pt x="145" y="14"/>
                  <a:pt x="113" y="44"/>
                </a:cubicBezTo>
                <a:cubicBezTo>
                  <a:pt x="110" y="61"/>
                  <a:pt x="111" y="80"/>
                  <a:pt x="105" y="96"/>
                </a:cubicBezTo>
                <a:cubicBezTo>
                  <a:pt x="102" y="104"/>
                  <a:pt x="87" y="114"/>
                  <a:pt x="87" y="114"/>
                </a:cubicBezTo>
                <a:close/>
              </a:path>
            </a:pathLst>
          </a:custGeom>
          <a:noFill/>
          <a:ln w="57150" cap="flat" cmpd="sng">
            <a:solidFill>
              <a:srgbClr val="3333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09" name="Text Box 51"/>
          <p:cNvSpPr txBox="1">
            <a:spLocks noChangeArrowheads="1"/>
          </p:cNvSpPr>
          <p:nvPr/>
        </p:nvSpPr>
        <p:spPr bwMode="auto">
          <a:xfrm>
            <a:off x="6765925" y="5375275"/>
            <a:ext cx="827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array</a:t>
            </a:r>
          </a:p>
        </p:txBody>
      </p:sp>
      <p:sp>
        <p:nvSpPr>
          <p:cNvPr id="70710" name="Line 52"/>
          <p:cNvSpPr>
            <a:spLocks noChangeShapeType="1"/>
          </p:cNvSpPr>
          <p:nvPr/>
        </p:nvSpPr>
        <p:spPr bwMode="auto">
          <a:xfrm>
            <a:off x="6324600" y="632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1" name="Line 53"/>
          <p:cNvSpPr>
            <a:spLocks noChangeShapeType="1"/>
          </p:cNvSpPr>
          <p:nvPr/>
        </p:nvSpPr>
        <p:spPr bwMode="auto">
          <a:xfrm>
            <a:off x="2667000" y="655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2" name="Line 54"/>
          <p:cNvSpPr>
            <a:spLocks noChangeShapeType="1"/>
          </p:cNvSpPr>
          <p:nvPr/>
        </p:nvSpPr>
        <p:spPr bwMode="auto">
          <a:xfrm flipH="1">
            <a:off x="3581400" y="4724400"/>
            <a:ext cx="5334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3" name="Line 55"/>
          <p:cNvSpPr>
            <a:spLocks noChangeShapeType="1"/>
          </p:cNvSpPr>
          <p:nvPr/>
        </p:nvSpPr>
        <p:spPr bwMode="auto">
          <a:xfrm>
            <a:off x="3581400" y="4724400"/>
            <a:ext cx="4572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4" name="Line 56"/>
          <p:cNvSpPr>
            <a:spLocks noChangeShapeType="1"/>
          </p:cNvSpPr>
          <p:nvPr/>
        </p:nvSpPr>
        <p:spPr bwMode="auto">
          <a:xfrm flipH="1">
            <a:off x="4114800" y="5105400"/>
            <a:ext cx="304800" cy="304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5" name="Line 57"/>
          <p:cNvSpPr>
            <a:spLocks noChangeShapeType="1"/>
          </p:cNvSpPr>
          <p:nvPr/>
        </p:nvSpPr>
        <p:spPr bwMode="auto">
          <a:xfrm>
            <a:off x="4191000" y="5105400"/>
            <a:ext cx="152400" cy="304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6" name="Text Box 58"/>
          <p:cNvSpPr txBox="1">
            <a:spLocks noChangeArrowheads="1"/>
          </p:cNvSpPr>
          <p:nvPr/>
        </p:nvSpPr>
        <p:spPr bwMode="auto">
          <a:xfrm>
            <a:off x="8153400" y="5486400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tot3</a:t>
            </a:r>
          </a:p>
        </p:txBody>
      </p:sp>
      <p:sp>
        <p:nvSpPr>
          <p:cNvPr id="70717" name="AutoShape 59"/>
          <p:cNvSpPr>
            <a:spLocks/>
          </p:cNvSpPr>
          <p:nvPr/>
        </p:nvSpPr>
        <p:spPr bwMode="auto">
          <a:xfrm>
            <a:off x="7391400" y="4953000"/>
            <a:ext cx="609600" cy="1447800"/>
          </a:xfrm>
          <a:prstGeom prst="rightBrace">
            <a:avLst>
              <a:gd name="adj1" fmla="val 197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165492"/>
              </p:ext>
            </p:extLst>
          </p:nvPr>
        </p:nvGraphicFramePr>
        <p:xfrm>
          <a:off x="1068387" y="3657600"/>
          <a:ext cx="467969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公式" r:id="rId3" imgW="2654280" imgH="431640" progId="Equation.3">
                  <p:embed/>
                </p:oleObj>
              </mc:Choice>
              <mc:Fallback>
                <p:oleObj name="公式" r:id="rId3" imgW="26542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7" y="3657600"/>
                        <a:ext cx="467969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500" smtClean="0">
                <a:ea typeface="新細明體" charset="-120"/>
              </a:rPr>
              <a:t>Step 3-4 </a:t>
            </a:r>
            <a:br>
              <a:rPr lang="en-US" altLang="zh-TW" sz="2500" smtClean="0">
                <a:ea typeface="新細明體" charset="-120"/>
              </a:rPr>
            </a:br>
            <a:r>
              <a:rPr lang="en-US" altLang="zh-TW" sz="2500" smtClean="0">
                <a:ea typeface="新細明體" charset="-120"/>
              </a:rPr>
              <a:t>Find (C</a:t>
            </a:r>
            <a:r>
              <a:rPr lang="en-US" altLang="zh-TW" sz="2500" baseline="-25000" smtClean="0">
                <a:ea typeface="新細明體" charset="-120"/>
              </a:rPr>
              <a:t>3</a:t>
            </a:r>
            <a:r>
              <a:rPr lang="en-US" altLang="zh-TW" sz="2500" smtClean="0">
                <a:ea typeface="新細明體" charset="-120"/>
              </a:rPr>
              <a:t>):the minimum value of each Cap. array element 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Again </a:t>
            </a:r>
            <a:r>
              <a:rPr lang="en-US" altLang="zh-TW" sz="2800" dirty="0" err="1" smtClean="0">
                <a:ea typeface="新細明體" charset="-120"/>
                <a:sym typeface="Symbol" pitchFamily="18" charset="2"/>
              </a:rPr>
              <a:t>X</a:t>
            </a:r>
            <a:r>
              <a:rPr lang="en-US" altLang="zh-TW" sz="2800" baseline="-25000" dirty="0" err="1" smtClean="0">
                <a:ea typeface="新細明體" charset="-120"/>
                <a:sym typeface="Symbol" pitchFamily="18" charset="2"/>
              </a:rPr>
              <a:t>max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=0.1 to provide current to gates,  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Find minimum C</a:t>
            </a:r>
            <a:r>
              <a:rPr lang="en-US" altLang="zh-TW" sz="2800" baseline="-25000" dirty="0" smtClean="0">
                <a:ea typeface="新細明體" charset="-120"/>
                <a:sym typeface="Symbol" pitchFamily="18" charset="2"/>
              </a:rPr>
              <a:t>3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 value to do the job so use F</a:t>
            </a:r>
            <a:r>
              <a:rPr lang="en-US" altLang="zh-TW" sz="2800" baseline="-25000" dirty="0" smtClean="0">
                <a:ea typeface="新細明體" charset="-120"/>
                <a:sym typeface="Symbol" pitchFamily="18" charset="2"/>
              </a:rPr>
              <a:t>2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=3.18MHz (lower side)</a:t>
            </a: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dirty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sz="2800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9346A9-F084-482B-9D1F-F49FF45FE779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000" smtClean="0"/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4419600" y="4572000"/>
            <a:ext cx="3048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687" name="Line 5"/>
          <p:cNvSpPr>
            <a:spLocks noChangeShapeType="1"/>
          </p:cNvSpPr>
          <p:nvPr/>
        </p:nvSpPr>
        <p:spPr bwMode="auto">
          <a:xfrm>
            <a:off x="4419600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Freeform 6"/>
          <p:cNvSpPr>
            <a:spLocks/>
          </p:cNvSpPr>
          <p:nvPr/>
        </p:nvSpPr>
        <p:spPr bwMode="auto">
          <a:xfrm>
            <a:off x="4876800" y="46482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7"/>
          <p:cNvSpPr>
            <a:spLocks noChangeShapeType="1"/>
          </p:cNvSpPr>
          <p:nvPr/>
        </p:nvSpPr>
        <p:spPr bwMode="auto">
          <a:xfrm>
            <a:off x="52578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8"/>
          <p:cNvSpPr>
            <a:spLocks noChangeShapeType="1"/>
          </p:cNvSpPr>
          <p:nvPr/>
        </p:nvSpPr>
        <p:spPr bwMode="auto">
          <a:xfrm>
            <a:off x="54864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9"/>
          <p:cNvSpPr>
            <a:spLocks noChangeShapeType="1"/>
          </p:cNvSpPr>
          <p:nvPr/>
        </p:nvSpPr>
        <p:spPr bwMode="auto">
          <a:xfrm>
            <a:off x="5562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0"/>
          <p:cNvSpPr>
            <a:spLocks noChangeShapeType="1"/>
          </p:cNvSpPr>
          <p:nvPr/>
        </p:nvSpPr>
        <p:spPr bwMode="auto">
          <a:xfrm>
            <a:off x="55626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Freeform 11"/>
          <p:cNvSpPr>
            <a:spLocks/>
          </p:cNvSpPr>
          <p:nvPr/>
        </p:nvSpPr>
        <p:spPr bwMode="auto">
          <a:xfrm>
            <a:off x="4876800" y="49530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2"/>
          <p:cNvSpPr>
            <a:spLocks noChangeShapeType="1"/>
          </p:cNvSpPr>
          <p:nvPr/>
        </p:nvSpPr>
        <p:spPr bwMode="auto">
          <a:xfrm>
            <a:off x="52578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3"/>
          <p:cNvSpPr>
            <a:spLocks noChangeShapeType="1"/>
          </p:cNvSpPr>
          <p:nvPr/>
        </p:nvSpPr>
        <p:spPr bwMode="auto">
          <a:xfrm>
            <a:off x="5486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4"/>
          <p:cNvSpPr>
            <a:spLocks noChangeShapeType="1"/>
          </p:cNvSpPr>
          <p:nvPr/>
        </p:nvSpPr>
        <p:spPr bwMode="auto">
          <a:xfrm>
            <a:off x="55626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15"/>
          <p:cNvSpPr>
            <a:spLocks noChangeShapeType="1"/>
          </p:cNvSpPr>
          <p:nvPr/>
        </p:nvSpPr>
        <p:spPr bwMode="auto">
          <a:xfrm>
            <a:off x="5562600" y="502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Freeform 16"/>
          <p:cNvSpPr>
            <a:spLocks/>
          </p:cNvSpPr>
          <p:nvPr/>
        </p:nvSpPr>
        <p:spPr bwMode="auto">
          <a:xfrm>
            <a:off x="4876800" y="53340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17"/>
          <p:cNvSpPr>
            <a:spLocks noChangeShapeType="1"/>
          </p:cNvSpPr>
          <p:nvPr/>
        </p:nvSpPr>
        <p:spPr bwMode="auto">
          <a:xfrm>
            <a:off x="5257800" y="541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18"/>
          <p:cNvSpPr>
            <a:spLocks noChangeShapeType="1"/>
          </p:cNvSpPr>
          <p:nvPr/>
        </p:nvSpPr>
        <p:spPr bwMode="auto">
          <a:xfrm>
            <a:off x="5486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19"/>
          <p:cNvSpPr>
            <a:spLocks noChangeShapeType="1"/>
          </p:cNvSpPr>
          <p:nvPr/>
        </p:nvSpPr>
        <p:spPr bwMode="auto">
          <a:xfrm>
            <a:off x="5562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Line 20"/>
          <p:cNvSpPr>
            <a:spLocks noChangeShapeType="1"/>
          </p:cNvSpPr>
          <p:nvPr/>
        </p:nvSpPr>
        <p:spPr bwMode="auto">
          <a:xfrm>
            <a:off x="5562600" y="541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Line 21"/>
          <p:cNvSpPr>
            <a:spLocks noChangeShapeType="1"/>
          </p:cNvSpPr>
          <p:nvPr/>
        </p:nvSpPr>
        <p:spPr bwMode="auto">
          <a:xfrm>
            <a:off x="4876800" y="4724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Freeform 22"/>
          <p:cNvSpPr>
            <a:spLocks/>
          </p:cNvSpPr>
          <p:nvPr/>
        </p:nvSpPr>
        <p:spPr bwMode="auto">
          <a:xfrm>
            <a:off x="4876800" y="6019800"/>
            <a:ext cx="430213" cy="134938"/>
          </a:xfrm>
          <a:custGeom>
            <a:avLst/>
            <a:gdLst>
              <a:gd name="T0" fmla="*/ 0 w 271"/>
              <a:gd name="T1" fmla="*/ 2147483647 h 85"/>
              <a:gd name="T2" fmla="*/ 2147483647 w 271"/>
              <a:gd name="T3" fmla="*/ 2147483647 h 85"/>
              <a:gd name="T4" fmla="*/ 2147483647 w 271"/>
              <a:gd name="T5" fmla="*/ 2147483647 h 85"/>
              <a:gd name="T6" fmla="*/ 2147483647 w 271"/>
              <a:gd name="T7" fmla="*/ 2147483647 h 85"/>
              <a:gd name="T8" fmla="*/ 2147483647 w 271"/>
              <a:gd name="T9" fmla="*/ 2147483647 h 85"/>
              <a:gd name="T10" fmla="*/ 2147483647 w 271"/>
              <a:gd name="T11" fmla="*/ 2147483647 h 85"/>
              <a:gd name="T12" fmla="*/ 2147483647 w 271"/>
              <a:gd name="T13" fmla="*/ 2147483647 h 85"/>
              <a:gd name="T14" fmla="*/ 2147483647 w 271"/>
              <a:gd name="T15" fmla="*/ 2147483647 h 85"/>
              <a:gd name="T16" fmla="*/ 2147483647 w 271"/>
              <a:gd name="T17" fmla="*/ 2147483647 h 85"/>
              <a:gd name="T18" fmla="*/ 2147483647 w 271"/>
              <a:gd name="T19" fmla="*/ 2147483647 h 85"/>
              <a:gd name="T20" fmla="*/ 2147483647 w 271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1" h="85">
                <a:moveTo>
                  <a:pt x="0" y="42"/>
                </a:moveTo>
                <a:cubicBezTo>
                  <a:pt x="28" y="14"/>
                  <a:pt x="30" y="2"/>
                  <a:pt x="70" y="16"/>
                </a:cubicBezTo>
                <a:cubicBezTo>
                  <a:pt x="95" y="40"/>
                  <a:pt x="98" y="51"/>
                  <a:pt x="88" y="85"/>
                </a:cubicBezTo>
                <a:cubicBezTo>
                  <a:pt x="79" y="79"/>
                  <a:pt x="65" y="78"/>
                  <a:pt x="61" y="68"/>
                </a:cubicBezTo>
                <a:cubicBezTo>
                  <a:pt x="51" y="43"/>
                  <a:pt x="101" y="15"/>
                  <a:pt x="114" y="7"/>
                </a:cubicBezTo>
                <a:cubicBezTo>
                  <a:pt x="134" y="10"/>
                  <a:pt x="163" y="0"/>
                  <a:pt x="175" y="16"/>
                </a:cubicBezTo>
                <a:cubicBezTo>
                  <a:pt x="215" y="70"/>
                  <a:pt x="163" y="78"/>
                  <a:pt x="140" y="85"/>
                </a:cubicBezTo>
                <a:cubicBezTo>
                  <a:pt x="150" y="39"/>
                  <a:pt x="149" y="29"/>
                  <a:pt x="192" y="16"/>
                </a:cubicBezTo>
                <a:cubicBezTo>
                  <a:pt x="207" y="19"/>
                  <a:pt x="223" y="16"/>
                  <a:pt x="236" y="24"/>
                </a:cubicBezTo>
                <a:cubicBezTo>
                  <a:pt x="244" y="29"/>
                  <a:pt x="239" y="44"/>
                  <a:pt x="245" y="50"/>
                </a:cubicBezTo>
                <a:cubicBezTo>
                  <a:pt x="251" y="56"/>
                  <a:pt x="271" y="59"/>
                  <a:pt x="271" y="5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23"/>
          <p:cNvSpPr>
            <a:spLocks noChangeShapeType="1"/>
          </p:cNvSpPr>
          <p:nvPr/>
        </p:nvSpPr>
        <p:spPr bwMode="auto">
          <a:xfrm>
            <a:off x="5257800" y="609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4"/>
          <p:cNvSpPr>
            <a:spLocks noChangeShapeType="1"/>
          </p:cNvSpPr>
          <p:nvPr/>
        </p:nvSpPr>
        <p:spPr bwMode="auto">
          <a:xfrm>
            <a:off x="5486400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Line 25"/>
          <p:cNvSpPr>
            <a:spLocks noChangeShapeType="1"/>
          </p:cNvSpPr>
          <p:nvPr/>
        </p:nvSpPr>
        <p:spPr bwMode="auto">
          <a:xfrm>
            <a:off x="5562600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Line 26"/>
          <p:cNvSpPr>
            <a:spLocks noChangeShapeType="1"/>
          </p:cNvSpPr>
          <p:nvPr/>
        </p:nvSpPr>
        <p:spPr bwMode="auto">
          <a:xfrm>
            <a:off x="5562600" y="609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27"/>
          <p:cNvSpPr>
            <a:spLocks noChangeShapeType="1"/>
          </p:cNvSpPr>
          <p:nvPr/>
        </p:nvSpPr>
        <p:spPr bwMode="auto">
          <a:xfrm>
            <a:off x="5943600" y="4724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Oval 28"/>
          <p:cNvSpPr>
            <a:spLocks noChangeArrowheads="1"/>
          </p:cNvSpPr>
          <p:nvPr/>
        </p:nvSpPr>
        <p:spPr bwMode="auto">
          <a:xfrm>
            <a:off x="52578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11" name="Oval 29"/>
          <p:cNvSpPr>
            <a:spLocks noChangeArrowheads="1"/>
          </p:cNvSpPr>
          <p:nvPr/>
        </p:nvSpPr>
        <p:spPr bwMode="auto">
          <a:xfrm>
            <a:off x="5257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12" name="Oval 30"/>
          <p:cNvSpPr>
            <a:spLocks noChangeArrowheads="1"/>
          </p:cNvSpPr>
          <p:nvPr/>
        </p:nvSpPr>
        <p:spPr bwMode="auto">
          <a:xfrm>
            <a:off x="52578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13" name="Text Box 31"/>
          <p:cNvSpPr txBox="1">
            <a:spLocks noChangeArrowheads="1"/>
          </p:cNvSpPr>
          <p:nvPr/>
        </p:nvSpPr>
        <p:spPr bwMode="auto">
          <a:xfrm>
            <a:off x="6080125" y="4384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71714" name="Text Box 32"/>
          <p:cNvSpPr txBox="1">
            <a:spLocks noChangeArrowheads="1"/>
          </p:cNvSpPr>
          <p:nvPr/>
        </p:nvSpPr>
        <p:spPr bwMode="auto">
          <a:xfrm>
            <a:off x="6096000" y="4724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71715" name="Text Box 33"/>
          <p:cNvSpPr txBox="1">
            <a:spLocks noChangeArrowheads="1"/>
          </p:cNvSpPr>
          <p:nvPr/>
        </p:nvSpPr>
        <p:spPr bwMode="auto">
          <a:xfrm>
            <a:off x="6172200" y="5791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71716" name="Text Box 34"/>
          <p:cNvSpPr txBox="1">
            <a:spLocks noChangeArrowheads="1"/>
          </p:cNvSpPr>
          <p:nvPr/>
        </p:nvSpPr>
        <p:spPr bwMode="auto">
          <a:xfrm>
            <a:off x="1447800" y="5257800"/>
            <a:ext cx="286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tot3</a:t>
            </a:r>
            <a:r>
              <a:rPr lang="en-US" altLang="zh-TW" sz="2400" b="0">
                <a:latin typeface="Times New Roman" pitchFamily="18" charset="0"/>
              </a:rPr>
              <a:t>=32 C</a:t>
            </a:r>
            <a:r>
              <a:rPr lang="en-US" altLang="zh-TW" sz="2400" b="0" baseline="-25000">
                <a:latin typeface="Times New Roman" pitchFamily="18" charset="0"/>
              </a:rPr>
              <a:t>3</a:t>
            </a:r>
            <a:r>
              <a:rPr lang="en-US" altLang="zh-TW" sz="2400" b="0">
                <a:latin typeface="Times New Roman" pitchFamily="18" charset="0"/>
              </a:rPr>
              <a:t> in parallel</a:t>
            </a:r>
          </a:p>
        </p:txBody>
      </p:sp>
      <p:sp>
        <p:nvSpPr>
          <p:cNvPr id="71717" name="Freeform 35"/>
          <p:cNvSpPr>
            <a:spLocks/>
          </p:cNvSpPr>
          <p:nvPr/>
        </p:nvSpPr>
        <p:spPr bwMode="auto">
          <a:xfrm>
            <a:off x="5257800" y="4495800"/>
            <a:ext cx="904875" cy="1960563"/>
          </a:xfrm>
          <a:custGeom>
            <a:avLst/>
            <a:gdLst>
              <a:gd name="T0" fmla="*/ 2147483647 w 583"/>
              <a:gd name="T1" fmla="*/ 2147483647 h 1170"/>
              <a:gd name="T2" fmla="*/ 0 w 583"/>
              <a:gd name="T3" fmla="*/ 2147483647 h 1170"/>
              <a:gd name="T4" fmla="*/ 2147483647 w 583"/>
              <a:gd name="T5" fmla="*/ 2147483647 h 1170"/>
              <a:gd name="T6" fmla="*/ 2147483647 w 583"/>
              <a:gd name="T7" fmla="*/ 2147483647 h 1170"/>
              <a:gd name="T8" fmla="*/ 2147483647 w 583"/>
              <a:gd name="T9" fmla="*/ 2147483647 h 1170"/>
              <a:gd name="T10" fmla="*/ 2147483647 w 583"/>
              <a:gd name="T11" fmla="*/ 2147483647 h 1170"/>
              <a:gd name="T12" fmla="*/ 2147483647 w 583"/>
              <a:gd name="T13" fmla="*/ 2147483647 h 1170"/>
              <a:gd name="T14" fmla="*/ 2147483647 w 583"/>
              <a:gd name="T15" fmla="*/ 2147483647 h 1170"/>
              <a:gd name="T16" fmla="*/ 2147483647 w 583"/>
              <a:gd name="T17" fmla="*/ 2147483647 h 1170"/>
              <a:gd name="T18" fmla="*/ 2147483647 w 583"/>
              <a:gd name="T19" fmla="*/ 2147483647 h 1170"/>
              <a:gd name="T20" fmla="*/ 2147483647 w 583"/>
              <a:gd name="T21" fmla="*/ 2147483647 h 1170"/>
              <a:gd name="T22" fmla="*/ 2147483647 w 583"/>
              <a:gd name="T23" fmla="*/ 2147483647 h 1170"/>
              <a:gd name="T24" fmla="*/ 2147483647 w 583"/>
              <a:gd name="T25" fmla="*/ 2147483647 h 1170"/>
              <a:gd name="T26" fmla="*/ 2147483647 w 583"/>
              <a:gd name="T27" fmla="*/ 0 h 1170"/>
              <a:gd name="T28" fmla="*/ 2147483647 w 583"/>
              <a:gd name="T29" fmla="*/ 2147483647 h 1170"/>
              <a:gd name="T30" fmla="*/ 2147483647 w 583"/>
              <a:gd name="T31" fmla="*/ 2147483647 h 1170"/>
              <a:gd name="T32" fmla="*/ 2147483647 w 583"/>
              <a:gd name="T33" fmla="*/ 2147483647 h 1170"/>
              <a:gd name="T34" fmla="*/ 2147483647 w 583"/>
              <a:gd name="T35" fmla="*/ 2147483647 h 1170"/>
              <a:gd name="T36" fmla="*/ 2147483647 w 583"/>
              <a:gd name="T37" fmla="*/ 2147483647 h 1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83" h="1170">
                <a:moveTo>
                  <a:pt x="87" y="114"/>
                </a:moveTo>
                <a:cubicBezTo>
                  <a:pt x="6" y="195"/>
                  <a:pt x="11" y="312"/>
                  <a:pt x="0" y="419"/>
                </a:cubicBezTo>
                <a:cubicBezTo>
                  <a:pt x="3" y="498"/>
                  <a:pt x="5" y="576"/>
                  <a:pt x="9" y="655"/>
                </a:cubicBezTo>
                <a:cubicBezTo>
                  <a:pt x="14" y="749"/>
                  <a:pt x="29" y="876"/>
                  <a:pt x="78" y="960"/>
                </a:cubicBezTo>
                <a:cubicBezTo>
                  <a:pt x="93" y="985"/>
                  <a:pt x="115" y="1006"/>
                  <a:pt x="131" y="1030"/>
                </a:cubicBezTo>
                <a:cubicBezTo>
                  <a:pt x="174" y="1094"/>
                  <a:pt x="186" y="1115"/>
                  <a:pt x="270" y="1126"/>
                </a:cubicBezTo>
                <a:cubicBezTo>
                  <a:pt x="324" y="1144"/>
                  <a:pt x="371" y="1162"/>
                  <a:pt x="428" y="1170"/>
                </a:cubicBezTo>
                <a:cubicBezTo>
                  <a:pt x="429" y="1170"/>
                  <a:pt x="485" y="1156"/>
                  <a:pt x="489" y="1152"/>
                </a:cubicBezTo>
                <a:cubicBezTo>
                  <a:pt x="504" y="1137"/>
                  <a:pt x="524" y="1100"/>
                  <a:pt x="524" y="1100"/>
                </a:cubicBezTo>
                <a:cubicBezTo>
                  <a:pt x="538" y="1054"/>
                  <a:pt x="549" y="1007"/>
                  <a:pt x="558" y="960"/>
                </a:cubicBezTo>
                <a:cubicBezTo>
                  <a:pt x="566" y="837"/>
                  <a:pt x="583" y="724"/>
                  <a:pt x="558" y="603"/>
                </a:cubicBezTo>
                <a:cubicBezTo>
                  <a:pt x="551" y="486"/>
                  <a:pt x="540" y="371"/>
                  <a:pt x="532" y="254"/>
                </a:cubicBezTo>
                <a:cubicBezTo>
                  <a:pt x="531" y="246"/>
                  <a:pt x="531" y="121"/>
                  <a:pt x="506" y="96"/>
                </a:cubicBezTo>
                <a:cubicBezTo>
                  <a:pt x="444" y="34"/>
                  <a:pt x="421" y="28"/>
                  <a:pt x="340" y="0"/>
                </a:cubicBezTo>
                <a:cubicBezTo>
                  <a:pt x="286" y="11"/>
                  <a:pt x="298" y="21"/>
                  <a:pt x="253" y="35"/>
                </a:cubicBezTo>
                <a:cubicBezTo>
                  <a:pt x="224" y="65"/>
                  <a:pt x="216" y="72"/>
                  <a:pt x="174" y="62"/>
                </a:cubicBezTo>
                <a:cubicBezTo>
                  <a:pt x="149" y="35"/>
                  <a:pt x="145" y="14"/>
                  <a:pt x="113" y="44"/>
                </a:cubicBezTo>
                <a:cubicBezTo>
                  <a:pt x="110" y="61"/>
                  <a:pt x="111" y="80"/>
                  <a:pt x="105" y="96"/>
                </a:cubicBezTo>
                <a:cubicBezTo>
                  <a:pt x="102" y="104"/>
                  <a:pt x="87" y="114"/>
                  <a:pt x="87" y="114"/>
                </a:cubicBezTo>
                <a:close/>
              </a:path>
            </a:pathLst>
          </a:custGeom>
          <a:noFill/>
          <a:ln w="57150" cap="flat" cmpd="sng">
            <a:solidFill>
              <a:srgbClr val="3333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Text Box 36"/>
          <p:cNvSpPr txBox="1">
            <a:spLocks noChangeArrowheads="1"/>
          </p:cNvSpPr>
          <p:nvPr/>
        </p:nvSpPr>
        <p:spPr bwMode="auto">
          <a:xfrm>
            <a:off x="6384925" y="5070475"/>
            <a:ext cx="827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array</a:t>
            </a:r>
          </a:p>
        </p:txBody>
      </p:sp>
      <p:sp>
        <p:nvSpPr>
          <p:cNvPr id="71719" name="Line 37"/>
          <p:cNvSpPr>
            <a:spLocks noChangeShapeType="1"/>
          </p:cNvSpPr>
          <p:nvPr/>
        </p:nvSpPr>
        <p:spPr bwMode="auto">
          <a:xfrm flipH="1" flipV="1">
            <a:off x="5105400" y="4495800"/>
            <a:ext cx="304800" cy="152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Line 39"/>
          <p:cNvSpPr>
            <a:spLocks noChangeShapeType="1"/>
          </p:cNvSpPr>
          <p:nvPr/>
        </p:nvSpPr>
        <p:spPr bwMode="auto">
          <a:xfrm>
            <a:off x="5943600" y="609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AutoShape 40"/>
          <p:cNvSpPr>
            <a:spLocks/>
          </p:cNvSpPr>
          <p:nvPr/>
        </p:nvSpPr>
        <p:spPr bwMode="auto">
          <a:xfrm>
            <a:off x="7239000" y="4724400"/>
            <a:ext cx="609600" cy="1447800"/>
          </a:xfrm>
          <a:prstGeom prst="rightBrace">
            <a:avLst>
              <a:gd name="adj1" fmla="val 197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22" name="Text Box 41"/>
          <p:cNvSpPr txBox="1">
            <a:spLocks noChangeArrowheads="1"/>
          </p:cNvSpPr>
          <p:nvPr/>
        </p:nvSpPr>
        <p:spPr bwMode="auto">
          <a:xfrm>
            <a:off x="8001000" y="5181600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</a:t>
            </a:r>
            <a:r>
              <a:rPr lang="en-US" altLang="zh-TW" sz="2400" b="0" baseline="-25000">
                <a:latin typeface="Times New Roman" pitchFamily="18" charset="0"/>
              </a:rPr>
              <a:t>tot3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94514"/>
              </p:ext>
            </p:extLst>
          </p:nvPr>
        </p:nvGraphicFramePr>
        <p:xfrm>
          <a:off x="788987" y="3016250"/>
          <a:ext cx="55514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公式" r:id="rId3" imgW="3149280" imgH="838080" progId="Equation.3">
                  <p:embed/>
                </p:oleObj>
              </mc:Choice>
              <mc:Fallback>
                <p:oleObj name="公式" r:id="rId3" imgW="3149280" imgH="838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" y="3016250"/>
                        <a:ext cx="555148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500" dirty="0" smtClean="0">
                <a:ea typeface="新細明體" charset="-120"/>
              </a:rPr>
              <a:t>Note: Verify that when F</a:t>
            </a:r>
            <a:r>
              <a:rPr lang="en-US" altLang="zh-TW" sz="2500" baseline="-25000" dirty="0" smtClean="0">
                <a:ea typeface="新細明體" charset="-120"/>
              </a:rPr>
              <a:t>2</a:t>
            </a:r>
            <a:r>
              <a:rPr lang="en-US" altLang="zh-TW" sz="2500" dirty="0" smtClean="0">
                <a:ea typeface="新細明體" charset="-120"/>
              </a:rPr>
              <a:t>=3.18MHz or T</a:t>
            </a:r>
            <a:r>
              <a:rPr lang="en-US" altLang="zh-TW" sz="2500" baseline="-25000" dirty="0" smtClean="0">
                <a:ea typeface="新細明體" charset="-120"/>
              </a:rPr>
              <a:t>2=</a:t>
            </a:r>
            <a:r>
              <a:rPr lang="en-US" altLang="zh-TW" sz="2500" dirty="0" smtClean="0">
                <a:ea typeface="新細明體" charset="-120"/>
                <a:sym typeface="Symbol" pitchFamily="18" charset="2"/>
              </a:rPr>
              <a:t>157ns</a:t>
            </a:r>
            <a:r>
              <a:rPr lang="en-US" altLang="zh-TW" sz="2500" dirty="0" smtClean="0">
                <a:ea typeface="新細明體" charset="-120"/>
              </a:rPr>
              <a:t>, </a:t>
            </a:r>
            <a:br>
              <a:rPr lang="en-US" altLang="zh-TW" sz="2500" dirty="0" smtClean="0">
                <a:ea typeface="新細明體" charset="-120"/>
              </a:rPr>
            </a:br>
            <a:endParaRPr lang="en-US" altLang="zh-TW" sz="2500" dirty="0" smtClean="0">
              <a:ea typeface="新細明體" charset="-120"/>
              <a:sym typeface="Symbol" pitchFamily="18" charset="2"/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T</a:t>
            </a:r>
            <a:r>
              <a:rPr lang="en-US" altLang="zh-TW" baseline="-25000" dirty="0" smtClean="0">
                <a:ea typeface="新細明體" charset="-120"/>
              </a:rPr>
              <a:t>2=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157ns is the clock edge limit when L</a:t>
            </a:r>
            <a:r>
              <a:rPr lang="en-US" altLang="zh-TW" baseline="-25000" dirty="0" smtClean="0">
                <a:ea typeface="新細明體" charset="-120"/>
                <a:sym typeface="Symbol" pitchFamily="18" charset="2"/>
              </a:rPr>
              <a:t>C2 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blocks the current.</a:t>
            </a:r>
          </a:p>
          <a:p>
            <a:pPr eaLnBrk="1" hangingPunct="1"/>
            <a:r>
              <a:rPr lang="en-US" altLang="zh-TW" dirty="0" smtClean="0">
                <a:ea typeface="新細明體" charset="-120"/>
                <a:sym typeface="Symbol" pitchFamily="18" charset="2"/>
              </a:rPr>
              <a:t>(L</a:t>
            </a:r>
            <a:r>
              <a:rPr lang="en-US" altLang="zh-TW" baseline="-25000" dirty="0" smtClean="0">
                <a:ea typeface="新細明體" charset="-120"/>
                <a:sym typeface="Symbol" pitchFamily="18" charset="2"/>
              </a:rPr>
              <a:t>C2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 pathway)</a:t>
            </a:r>
          </a:p>
          <a:p>
            <a:pPr eaLnBrk="1" hangingPunct="1"/>
            <a:r>
              <a:rPr lang="en-US" altLang="zh-TW" dirty="0" smtClean="0">
                <a:ea typeface="新細明體" charset="-120"/>
                <a:sym typeface="Symbol" pitchFamily="18" charset="2"/>
              </a:rPr>
              <a:t>Or</a:t>
            </a:r>
          </a:p>
          <a:p>
            <a:pPr eaLnBrk="1" hangingPunct="1"/>
            <a:r>
              <a:rPr lang="en-US" altLang="zh-TW" dirty="0" smtClean="0">
                <a:ea typeface="新細明體" charset="-120"/>
                <a:sym typeface="Symbol" pitchFamily="18" charset="2"/>
              </a:rPr>
              <a:t>(C</a:t>
            </a:r>
            <a:r>
              <a:rPr lang="en-US" altLang="zh-TW" baseline="-25000" dirty="0" smtClean="0">
                <a:ea typeface="新細明體" charset="-120"/>
                <a:sym typeface="Symbol" pitchFamily="18" charset="2"/>
              </a:rPr>
              <a:t>tot3 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pathway) </a:t>
            </a:r>
          </a:p>
          <a:p>
            <a:pPr eaLnBrk="1" hangingPunct="1"/>
            <a:endParaRPr lang="en-US" altLang="zh-TW" dirty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en-US" altLang="zh-TW" dirty="0" smtClean="0">
              <a:ea typeface="新細明體" charset="-120"/>
              <a:sym typeface="Symbol" pitchFamily="18" charset="2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44D987-8914-4CE4-A6D2-DF95475561B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000" smtClean="0"/>
          </a:p>
        </p:txBody>
      </p:sp>
      <p:sp>
        <p:nvSpPr>
          <p:cNvPr id="72710" name="Line 4"/>
          <p:cNvSpPr>
            <a:spLocks noChangeShapeType="1"/>
          </p:cNvSpPr>
          <p:nvPr/>
        </p:nvSpPr>
        <p:spPr bwMode="auto">
          <a:xfrm>
            <a:off x="6858000" y="5791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5"/>
          <p:cNvSpPr>
            <a:spLocks noChangeShapeType="1"/>
          </p:cNvSpPr>
          <p:nvPr/>
        </p:nvSpPr>
        <p:spPr bwMode="auto">
          <a:xfrm flipV="1">
            <a:off x="6934200" y="4267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Freeform 6"/>
          <p:cNvSpPr>
            <a:spLocks/>
          </p:cNvSpPr>
          <p:nvPr/>
        </p:nvSpPr>
        <p:spPr bwMode="auto">
          <a:xfrm>
            <a:off x="7239000" y="42672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2147483647 w 1008"/>
              <a:gd name="T3" fmla="*/ 2147483647 h 912"/>
              <a:gd name="T4" fmla="*/ 2147483647 w 1008"/>
              <a:gd name="T5" fmla="*/ 2147483647 h 912"/>
              <a:gd name="T6" fmla="*/ 2147483647 w 1008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912">
                <a:moveTo>
                  <a:pt x="0" y="912"/>
                </a:moveTo>
                <a:cubicBezTo>
                  <a:pt x="36" y="824"/>
                  <a:pt x="72" y="736"/>
                  <a:pt x="144" y="624"/>
                </a:cubicBezTo>
                <a:cubicBezTo>
                  <a:pt x="216" y="512"/>
                  <a:pt x="288" y="344"/>
                  <a:pt x="432" y="240"/>
                </a:cubicBezTo>
                <a:cubicBezTo>
                  <a:pt x="576" y="136"/>
                  <a:pt x="792" y="68"/>
                  <a:pt x="100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Freeform 7"/>
          <p:cNvSpPr>
            <a:spLocks/>
          </p:cNvSpPr>
          <p:nvPr/>
        </p:nvSpPr>
        <p:spPr bwMode="auto">
          <a:xfrm>
            <a:off x="7162800" y="4038600"/>
            <a:ext cx="1676400" cy="1447800"/>
          </a:xfrm>
          <a:custGeom>
            <a:avLst/>
            <a:gdLst>
              <a:gd name="T0" fmla="*/ 0 w 1056"/>
              <a:gd name="T1" fmla="*/ 0 h 912"/>
              <a:gd name="T2" fmla="*/ 2147483647 w 1056"/>
              <a:gd name="T3" fmla="*/ 2147483647 h 912"/>
              <a:gd name="T4" fmla="*/ 2147483647 w 1056"/>
              <a:gd name="T5" fmla="*/ 2147483647 h 912"/>
              <a:gd name="T6" fmla="*/ 2147483647 w 1056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912">
                <a:moveTo>
                  <a:pt x="0" y="0"/>
                </a:moveTo>
                <a:cubicBezTo>
                  <a:pt x="192" y="112"/>
                  <a:pt x="384" y="224"/>
                  <a:pt x="528" y="336"/>
                </a:cubicBezTo>
                <a:cubicBezTo>
                  <a:pt x="672" y="448"/>
                  <a:pt x="776" y="576"/>
                  <a:pt x="864" y="672"/>
                </a:cubicBezTo>
                <a:cubicBezTo>
                  <a:pt x="952" y="768"/>
                  <a:pt x="1004" y="840"/>
                  <a:pt x="1056" y="9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8"/>
          <p:cNvSpPr txBox="1">
            <a:spLocks noChangeArrowheads="1"/>
          </p:cNvSpPr>
          <p:nvPr/>
        </p:nvSpPr>
        <p:spPr bwMode="auto">
          <a:xfrm>
            <a:off x="65532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</a:p>
        </p:txBody>
      </p:sp>
      <p:sp>
        <p:nvSpPr>
          <p:cNvPr id="72715" name="Line 9"/>
          <p:cNvSpPr>
            <a:spLocks noChangeShapeType="1"/>
          </p:cNvSpPr>
          <p:nvPr/>
        </p:nvSpPr>
        <p:spPr bwMode="auto">
          <a:xfrm>
            <a:off x="68580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Text Box 10"/>
          <p:cNvSpPr txBox="1">
            <a:spLocks noChangeArrowheads="1"/>
          </p:cNvSpPr>
          <p:nvPr/>
        </p:nvSpPr>
        <p:spPr bwMode="auto">
          <a:xfrm>
            <a:off x="6019800" y="4191000"/>
            <a:ext cx="87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0.1 </a:t>
            </a:r>
            <a:r>
              <a:rPr kumimoji="1" lang="en-US" altLang="zh-TW" sz="2400" b="0">
                <a:latin typeface="Times New Roman" pitchFamily="18" charset="0"/>
                <a:sym typeface="Symbol" pitchFamily="18" charset="2"/>
              </a:rPr>
              <a:t></a:t>
            </a:r>
          </a:p>
        </p:txBody>
      </p:sp>
      <p:sp>
        <p:nvSpPr>
          <p:cNvPr id="72717" name="Text Box 11"/>
          <p:cNvSpPr txBox="1">
            <a:spLocks noChangeArrowheads="1"/>
          </p:cNvSpPr>
          <p:nvPr/>
        </p:nvSpPr>
        <p:spPr bwMode="auto">
          <a:xfrm>
            <a:off x="8378825" y="3581400"/>
            <a:ext cx="76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  <a:r>
              <a:rPr lang="en-US" altLang="zh-TW" sz="2400" b="0" baseline="-25000">
                <a:latin typeface="Times New Roman" pitchFamily="18" charset="0"/>
              </a:rPr>
              <a:t>LC2</a:t>
            </a:r>
          </a:p>
        </p:txBody>
      </p:sp>
      <p:sp>
        <p:nvSpPr>
          <p:cNvPr id="72718" name="Text Box 12"/>
          <p:cNvSpPr txBox="1">
            <a:spLocks noChangeArrowheads="1"/>
          </p:cNvSpPr>
          <p:nvPr/>
        </p:nvSpPr>
        <p:spPr bwMode="auto">
          <a:xfrm>
            <a:off x="6781800" y="3429000"/>
            <a:ext cx="153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XC3_array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TW" sz="2400" b="0">
              <a:latin typeface="Times New Roman" pitchFamily="18" charset="0"/>
            </a:endParaRPr>
          </a:p>
        </p:txBody>
      </p:sp>
      <p:sp>
        <p:nvSpPr>
          <p:cNvPr id="72719" name="Text Box 13"/>
          <p:cNvSpPr txBox="1">
            <a:spLocks noChangeArrowheads="1"/>
          </p:cNvSpPr>
          <p:nvPr/>
        </p:nvSpPr>
        <p:spPr bwMode="auto">
          <a:xfrm>
            <a:off x="6934200" y="5867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F</a:t>
            </a:r>
            <a:r>
              <a:rPr lang="en-US" altLang="zh-TW" sz="2400" b="0" baseline="-25000">
                <a:latin typeface="Times New Roman" pitchFamily="18" charset="0"/>
              </a:rPr>
              <a:t>2s</a:t>
            </a:r>
            <a:r>
              <a:rPr lang="en-US" altLang="zh-TW" sz="2400" b="0">
                <a:latin typeface="Times New Roman" pitchFamily="18" charset="0"/>
              </a:rPr>
              <a:t>=3.18MHz</a:t>
            </a:r>
          </a:p>
        </p:txBody>
      </p:sp>
      <p:sp>
        <p:nvSpPr>
          <p:cNvPr id="72720" name="Line 14"/>
          <p:cNvSpPr>
            <a:spLocks noChangeShapeType="1"/>
          </p:cNvSpPr>
          <p:nvPr/>
        </p:nvSpPr>
        <p:spPr bwMode="auto">
          <a:xfrm>
            <a:off x="8001000" y="4419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5"/>
          <p:cNvSpPr>
            <a:spLocks noChangeShapeType="1"/>
          </p:cNvSpPr>
          <p:nvPr/>
        </p:nvSpPr>
        <p:spPr bwMode="auto">
          <a:xfrm>
            <a:off x="80010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997314"/>
              </p:ext>
            </p:extLst>
          </p:nvPr>
        </p:nvGraphicFramePr>
        <p:xfrm>
          <a:off x="838200" y="914400"/>
          <a:ext cx="21875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" name="公式" r:id="rId3" imgW="1587240" imgH="431640" progId="Equation.3">
                  <p:embed/>
                </p:oleObj>
              </mc:Choice>
              <mc:Fallback>
                <p:oleObj name="公式" r:id="rId3" imgW="15872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21875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65483"/>
              </p:ext>
            </p:extLst>
          </p:nvPr>
        </p:nvGraphicFramePr>
        <p:xfrm>
          <a:off x="3429000" y="2743200"/>
          <a:ext cx="4016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" name="公式" r:id="rId5" imgW="2070000" imgH="431640" progId="Equation.3">
                  <p:embed/>
                </p:oleObj>
              </mc:Choice>
              <mc:Fallback>
                <p:oleObj name="公式" r:id="rId5" imgW="207000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40166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339018"/>
              </p:ext>
            </p:extLst>
          </p:nvPr>
        </p:nvGraphicFramePr>
        <p:xfrm>
          <a:off x="762000" y="4572000"/>
          <a:ext cx="514205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" name="公式" r:id="rId7" imgW="2082600" imgH="431640" progId="Equation.3">
                  <p:embed/>
                </p:oleObj>
              </mc:Choice>
              <mc:Fallback>
                <p:oleObj name="公式" r:id="rId7" imgW="20826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514205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>
                <a:ea typeface="新細明體" charset="-120"/>
              </a:rPr>
              <a:t>Overall impedance X and Freq. plot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 </a:t>
            </a:r>
          </a:p>
        </p:txBody>
      </p:sp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5B4D8E-EA15-48C7-91DF-3C7EE72A055D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000" smtClean="0"/>
          </a:p>
        </p:txBody>
      </p:sp>
      <p:sp>
        <p:nvSpPr>
          <p:cNvPr id="73734" name="Line 4"/>
          <p:cNvSpPr>
            <a:spLocks noChangeShapeType="1"/>
          </p:cNvSpPr>
          <p:nvPr/>
        </p:nvSpPr>
        <p:spPr bwMode="auto">
          <a:xfrm>
            <a:off x="1066800" y="5791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5"/>
          <p:cNvSpPr>
            <a:spLocks noChangeShapeType="1"/>
          </p:cNvSpPr>
          <p:nvPr/>
        </p:nvSpPr>
        <p:spPr bwMode="auto">
          <a:xfrm flipV="1">
            <a:off x="1066800" y="3200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Freeform 6"/>
          <p:cNvSpPr>
            <a:spLocks/>
          </p:cNvSpPr>
          <p:nvPr/>
        </p:nvSpPr>
        <p:spPr bwMode="auto">
          <a:xfrm>
            <a:off x="1371600" y="3263900"/>
            <a:ext cx="2209800" cy="2298700"/>
          </a:xfrm>
          <a:custGeom>
            <a:avLst/>
            <a:gdLst>
              <a:gd name="T0" fmla="*/ 0 w 1392"/>
              <a:gd name="T1" fmla="*/ 2147483647 h 1448"/>
              <a:gd name="T2" fmla="*/ 2147483647 w 1392"/>
              <a:gd name="T3" fmla="*/ 2147483647 h 1448"/>
              <a:gd name="T4" fmla="*/ 2147483647 w 1392"/>
              <a:gd name="T5" fmla="*/ 2147483647 h 1448"/>
              <a:gd name="T6" fmla="*/ 2147483647 w 1392"/>
              <a:gd name="T7" fmla="*/ 2147483647 h 14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1448">
                <a:moveTo>
                  <a:pt x="0" y="1448"/>
                </a:moveTo>
                <a:cubicBezTo>
                  <a:pt x="36" y="1292"/>
                  <a:pt x="72" y="1136"/>
                  <a:pt x="240" y="920"/>
                </a:cubicBezTo>
                <a:cubicBezTo>
                  <a:pt x="408" y="704"/>
                  <a:pt x="816" y="304"/>
                  <a:pt x="1008" y="152"/>
                </a:cubicBezTo>
                <a:cubicBezTo>
                  <a:pt x="1200" y="0"/>
                  <a:pt x="1296" y="4"/>
                  <a:pt x="1392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Freeform 8"/>
          <p:cNvSpPr>
            <a:spLocks/>
          </p:cNvSpPr>
          <p:nvPr/>
        </p:nvSpPr>
        <p:spPr bwMode="auto">
          <a:xfrm>
            <a:off x="4038600" y="3352800"/>
            <a:ext cx="2209800" cy="2133600"/>
          </a:xfrm>
          <a:custGeom>
            <a:avLst/>
            <a:gdLst>
              <a:gd name="T0" fmla="*/ 0 w 1392"/>
              <a:gd name="T1" fmla="*/ 2147483647 h 1344"/>
              <a:gd name="T2" fmla="*/ 2147483647 w 1392"/>
              <a:gd name="T3" fmla="*/ 2147483647 h 1344"/>
              <a:gd name="T4" fmla="*/ 2147483647 w 1392"/>
              <a:gd name="T5" fmla="*/ 2147483647 h 1344"/>
              <a:gd name="T6" fmla="*/ 2147483647 w 1392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1344">
                <a:moveTo>
                  <a:pt x="0" y="1344"/>
                </a:moveTo>
                <a:cubicBezTo>
                  <a:pt x="140" y="1076"/>
                  <a:pt x="280" y="808"/>
                  <a:pt x="432" y="624"/>
                </a:cubicBezTo>
                <a:cubicBezTo>
                  <a:pt x="584" y="440"/>
                  <a:pt x="752" y="344"/>
                  <a:pt x="912" y="240"/>
                </a:cubicBezTo>
                <a:cubicBezTo>
                  <a:pt x="1072" y="136"/>
                  <a:pt x="1232" y="68"/>
                  <a:pt x="139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Freeform 9"/>
          <p:cNvSpPr>
            <a:spLocks/>
          </p:cNvSpPr>
          <p:nvPr/>
        </p:nvSpPr>
        <p:spPr bwMode="auto">
          <a:xfrm>
            <a:off x="6705600" y="3505200"/>
            <a:ext cx="1600200" cy="1981200"/>
          </a:xfrm>
          <a:custGeom>
            <a:avLst/>
            <a:gdLst>
              <a:gd name="T0" fmla="*/ 0 w 1008"/>
              <a:gd name="T1" fmla="*/ 2147483647 h 1248"/>
              <a:gd name="T2" fmla="*/ 2147483647 w 1008"/>
              <a:gd name="T3" fmla="*/ 2147483647 h 1248"/>
              <a:gd name="T4" fmla="*/ 2147483647 w 1008"/>
              <a:gd name="T5" fmla="*/ 0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1248">
                <a:moveTo>
                  <a:pt x="0" y="1248"/>
                </a:moveTo>
                <a:cubicBezTo>
                  <a:pt x="156" y="920"/>
                  <a:pt x="312" y="592"/>
                  <a:pt x="480" y="384"/>
                </a:cubicBezTo>
                <a:cubicBezTo>
                  <a:pt x="648" y="176"/>
                  <a:pt x="912" y="64"/>
                  <a:pt x="100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0"/>
          <p:cNvSpPr>
            <a:spLocks noChangeShapeType="1"/>
          </p:cNvSpPr>
          <p:nvPr/>
        </p:nvSpPr>
        <p:spPr bwMode="auto">
          <a:xfrm>
            <a:off x="990600" y="4114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Text Box 11"/>
          <p:cNvSpPr txBox="1">
            <a:spLocks noChangeArrowheads="1"/>
          </p:cNvSpPr>
          <p:nvPr/>
        </p:nvSpPr>
        <p:spPr bwMode="auto">
          <a:xfrm>
            <a:off x="0" y="3581400"/>
            <a:ext cx="950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0.1 </a:t>
            </a:r>
            <a:r>
              <a:rPr kumimoji="1" lang="en-US" altLang="zh-TW" sz="2400" b="0">
                <a:latin typeface="Times New Roman" pitchFamily="18" charset="0"/>
                <a:sym typeface="Symbol" pitchFamily="18" charset="2"/>
              </a:rPr>
              <a:t></a:t>
            </a:r>
            <a:r>
              <a:rPr lang="en-US" altLang="zh-TW" sz="2400" b="0">
                <a:latin typeface="Times New Roman" pitchFamily="18" charset="0"/>
              </a:rPr>
              <a:t> </a:t>
            </a:r>
          </a:p>
        </p:txBody>
      </p:sp>
      <p:sp>
        <p:nvSpPr>
          <p:cNvPr id="73741" name="Freeform 12"/>
          <p:cNvSpPr>
            <a:spLocks/>
          </p:cNvSpPr>
          <p:nvPr/>
        </p:nvSpPr>
        <p:spPr bwMode="auto">
          <a:xfrm>
            <a:off x="1219200" y="3124200"/>
            <a:ext cx="1676400" cy="2362200"/>
          </a:xfrm>
          <a:custGeom>
            <a:avLst/>
            <a:gdLst>
              <a:gd name="T0" fmla="*/ 0 w 1056"/>
              <a:gd name="T1" fmla="*/ 0 h 1488"/>
              <a:gd name="T2" fmla="*/ 2147483647 w 1056"/>
              <a:gd name="T3" fmla="*/ 2147483647 h 1488"/>
              <a:gd name="T4" fmla="*/ 2147483647 w 1056"/>
              <a:gd name="T5" fmla="*/ 2147483647 h 1488"/>
              <a:gd name="T6" fmla="*/ 2147483647 w 1056"/>
              <a:gd name="T7" fmla="*/ 2147483647 h 1488"/>
              <a:gd name="T8" fmla="*/ 2147483647 w 1056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6" h="1488">
                <a:moveTo>
                  <a:pt x="0" y="0"/>
                </a:moveTo>
                <a:cubicBezTo>
                  <a:pt x="136" y="20"/>
                  <a:pt x="272" y="40"/>
                  <a:pt x="384" y="144"/>
                </a:cubicBezTo>
                <a:cubicBezTo>
                  <a:pt x="496" y="248"/>
                  <a:pt x="576" y="432"/>
                  <a:pt x="672" y="624"/>
                </a:cubicBezTo>
                <a:cubicBezTo>
                  <a:pt x="768" y="816"/>
                  <a:pt x="896" y="1152"/>
                  <a:pt x="960" y="1296"/>
                </a:cubicBezTo>
                <a:cubicBezTo>
                  <a:pt x="1024" y="1440"/>
                  <a:pt x="1040" y="1464"/>
                  <a:pt x="1056" y="1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Freeform 13"/>
          <p:cNvSpPr>
            <a:spLocks/>
          </p:cNvSpPr>
          <p:nvPr/>
        </p:nvSpPr>
        <p:spPr bwMode="auto">
          <a:xfrm>
            <a:off x="3810000" y="3048000"/>
            <a:ext cx="2209800" cy="2362200"/>
          </a:xfrm>
          <a:custGeom>
            <a:avLst/>
            <a:gdLst>
              <a:gd name="T0" fmla="*/ 0 w 1392"/>
              <a:gd name="T1" fmla="*/ 0 h 1488"/>
              <a:gd name="T2" fmla="*/ 2147483647 w 1392"/>
              <a:gd name="T3" fmla="*/ 2147483647 h 1488"/>
              <a:gd name="T4" fmla="*/ 2147483647 w 1392"/>
              <a:gd name="T5" fmla="*/ 2147483647 h 1488"/>
              <a:gd name="T6" fmla="*/ 2147483647 w 1392"/>
              <a:gd name="T7" fmla="*/ 2147483647 h 1488"/>
              <a:gd name="T8" fmla="*/ 2147483647 w 1392"/>
              <a:gd name="T9" fmla="*/ 2147483647 h 1488"/>
              <a:gd name="T10" fmla="*/ 2147483647 w 1392"/>
              <a:gd name="T11" fmla="*/ 2147483647 h 1488"/>
              <a:gd name="T12" fmla="*/ 2147483647 w 1392"/>
              <a:gd name="T13" fmla="*/ 2147483647 h 1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92" h="1488">
                <a:moveTo>
                  <a:pt x="0" y="0"/>
                </a:moveTo>
                <a:cubicBezTo>
                  <a:pt x="132" y="40"/>
                  <a:pt x="264" y="80"/>
                  <a:pt x="384" y="192"/>
                </a:cubicBezTo>
                <a:cubicBezTo>
                  <a:pt x="504" y="304"/>
                  <a:pt x="632" y="536"/>
                  <a:pt x="720" y="672"/>
                </a:cubicBezTo>
                <a:cubicBezTo>
                  <a:pt x="808" y="808"/>
                  <a:pt x="856" y="904"/>
                  <a:pt x="912" y="1008"/>
                </a:cubicBezTo>
                <a:cubicBezTo>
                  <a:pt x="968" y="1112"/>
                  <a:pt x="992" y="1224"/>
                  <a:pt x="1056" y="1296"/>
                </a:cubicBezTo>
                <a:cubicBezTo>
                  <a:pt x="1120" y="1368"/>
                  <a:pt x="1240" y="1408"/>
                  <a:pt x="1296" y="1440"/>
                </a:cubicBezTo>
                <a:cubicBezTo>
                  <a:pt x="1352" y="1472"/>
                  <a:pt x="1372" y="1480"/>
                  <a:pt x="1392" y="14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1355725" y="25558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  <a:r>
              <a:rPr lang="en-US" altLang="zh-TW" sz="2400" b="0" baseline="-25000">
                <a:latin typeface="Times New Roman" pitchFamily="18" charset="0"/>
              </a:rPr>
              <a:t>C2</a:t>
            </a:r>
          </a:p>
        </p:txBody>
      </p:sp>
      <p:sp>
        <p:nvSpPr>
          <p:cNvPr id="73744" name="Text Box 17"/>
          <p:cNvSpPr txBox="1">
            <a:spLocks noChangeArrowheads="1"/>
          </p:cNvSpPr>
          <p:nvPr/>
        </p:nvSpPr>
        <p:spPr bwMode="auto">
          <a:xfrm>
            <a:off x="3733800" y="2590800"/>
            <a:ext cx="116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  <a:r>
              <a:rPr lang="en-US" altLang="zh-TW" sz="2400" b="0" baseline="-25000">
                <a:latin typeface="Times New Roman" pitchFamily="18" charset="0"/>
              </a:rPr>
              <a:t>C3_array</a:t>
            </a:r>
          </a:p>
        </p:txBody>
      </p:sp>
      <p:sp>
        <p:nvSpPr>
          <p:cNvPr id="73745" name="Text Box 19"/>
          <p:cNvSpPr txBox="1">
            <a:spLocks noChangeArrowheads="1"/>
          </p:cNvSpPr>
          <p:nvPr/>
        </p:nvSpPr>
        <p:spPr bwMode="auto">
          <a:xfrm>
            <a:off x="2667000" y="28956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  <a:r>
              <a:rPr lang="en-US" altLang="zh-TW" sz="2400" b="0" baseline="-25000">
                <a:latin typeface="Times New Roman" pitchFamily="18" charset="0"/>
              </a:rPr>
              <a:t>pcable</a:t>
            </a:r>
          </a:p>
        </p:txBody>
      </p:sp>
      <p:sp>
        <p:nvSpPr>
          <p:cNvPr id="73746" name="Text Box 20"/>
          <p:cNvSpPr txBox="1">
            <a:spLocks noChangeArrowheads="1"/>
          </p:cNvSpPr>
          <p:nvPr/>
        </p:nvSpPr>
        <p:spPr bwMode="auto">
          <a:xfrm>
            <a:off x="5257800" y="3124200"/>
            <a:ext cx="76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  <a:r>
              <a:rPr lang="en-US" altLang="zh-TW" sz="2400" b="0" baseline="-25000">
                <a:latin typeface="Times New Roman" pitchFamily="18" charset="0"/>
              </a:rPr>
              <a:t>LC2</a:t>
            </a:r>
          </a:p>
        </p:txBody>
      </p:sp>
      <p:sp>
        <p:nvSpPr>
          <p:cNvPr id="73747" name="Text Box 21"/>
          <p:cNvSpPr txBox="1">
            <a:spLocks noChangeArrowheads="1"/>
          </p:cNvSpPr>
          <p:nvPr/>
        </p:nvSpPr>
        <p:spPr bwMode="auto">
          <a:xfrm>
            <a:off x="7832725" y="3013075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X</a:t>
            </a:r>
            <a:r>
              <a:rPr lang="en-US" altLang="zh-TW" sz="2400" b="0" baseline="-25000">
                <a:latin typeface="Times New Roman" pitchFamily="18" charset="0"/>
              </a:rPr>
              <a:t>Ltot3</a:t>
            </a:r>
          </a:p>
        </p:txBody>
      </p:sp>
      <p:sp>
        <p:nvSpPr>
          <p:cNvPr id="73748" name="Line 22"/>
          <p:cNvSpPr>
            <a:spLocks noChangeShapeType="1"/>
          </p:cNvSpPr>
          <p:nvPr/>
        </p:nvSpPr>
        <p:spPr bwMode="auto">
          <a:xfrm>
            <a:off x="2286000" y="2438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Line 23"/>
          <p:cNvSpPr>
            <a:spLocks noChangeShapeType="1"/>
          </p:cNvSpPr>
          <p:nvPr/>
        </p:nvSpPr>
        <p:spPr bwMode="auto">
          <a:xfrm>
            <a:off x="4953000" y="1752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Line 24"/>
          <p:cNvSpPr>
            <a:spLocks noChangeShapeType="1"/>
          </p:cNvSpPr>
          <p:nvPr/>
        </p:nvSpPr>
        <p:spPr bwMode="auto">
          <a:xfrm>
            <a:off x="7467600" y="1752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Text Box 25"/>
          <p:cNvSpPr txBox="1">
            <a:spLocks noChangeArrowheads="1"/>
          </p:cNvSpPr>
          <p:nvPr/>
        </p:nvSpPr>
        <p:spPr bwMode="auto">
          <a:xfrm>
            <a:off x="1736725" y="5756275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F1=159KHz</a:t>
            </a:r>
          </a:p>
        </p:txBody>
      </p:sp>
      <p:sp>
        <p:nvSpPr>
          <p:cNvPr id="73752" name="Text Box 26"/>
          <p:cNvSpPr txBox="1">
            <a:spLocks noChangeArrowheads="1"/>
          </p:cNvSpPr>
          <p:nvPr/>
        </p:nvSpPr>
        <p:spPr bwMode="auto">
          <a:xfrm>
            <a:off x="4632325" y="5680075"/>
            <a:ext cx="134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3.18MHz</a:t>
            </a: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7070725" y="5756275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100MHz</a:t>
            </a:r>
          </a:p>
        </p:txBody>
      </p:sp>
      <p:sp>
        <p:nvSpPr>
          <p:cNvPr id="73754" name="Line 28"/>
          <p:cNvSpPr>
            <a:spLocks noChangeShapeType="1"/>
          </p:cNvSpPr>
          <p:nvPr/>
        </p:nvSpPr>
        <p:spPr bwMode="auto">
          <a:xfrm>
            <a:off x="1066800" y="2514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Text Box 29"/>
          <p:cNvSpPr txBox="1">
            <a:spLocks noChangeArrowheads="1"/>
          </p:cNvSpPr>
          <p:nvPr/>
        </p:nvSpPr>
        <p:spPr bwMode="auto">
          <a:xfrm>
            <a:off x="762000" y="14478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Current from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power supply</a:t>
            </a:r>
          </a:p>
        </p:txBody>
      </p:sp>
      <p:sp>
        <p:nvSpPr>
          <p:cNvPr id="73756" name="Line 30"/>
          <p:cNvSpPr>
            <a:spLocks noChangeShapeType="1"/>
          </p:cNvSpPr>
          <p:nvPr/>
        </p:nvSpPr>
        <p:spPr bwMode="auto">
          <a:xfrm>
            <a:off x="2286000" y="2667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Text Box 31"/>
          <p:cNvSpPr txBox="1">
            <a:spLocks noChangeArrowheads="1"/>
          </p:cNvSpPr>
          <p:nvPr/>
        </p:nvSpPr>
        <p:spPr bwMode="auto">
          <a:xfrm>
            <a:off x="2514600" y="2209800"/>
            <a:ext cx="221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Current from C2</a:t>
            </a:r>
          </a:p>
        </p:txBody>
      </p:sp>
      <p:sp>
        <p:nvSpPr>
          <p:cNvPr id="73758" name="Line 32"/>
          <p:cNvSpPr>
            <a:spLocks noChangeShapeType="1"/>
          </p:cNvSpPr>
          <p:nvPr/>
        </p:nvSpPr>
        <p:spPr bwMode="auto">
          <a:xfrm>
            <a:off x="50292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Text Box 33"/>
          <p:cNvSpPr txBox="1">
            <a:spLocks noChangeArrowheads="1"/>
          </p:cNvSpPr>
          <p:nvPr/>
        </p:nvSpPr>
        <p:spPr bwMode="auto">
          <a:xfrm>
            <a:off x="5334000" y="1828800"/>
            <a:ext cx="2046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Current from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Cap. Array C3 </a:t>
            </a:r>
          </a:p>
        </p:txBody>
      </p:sp>
      <p:sp>
        <p:nvSpPr>
          <p:cNvPr id="73760" name="Line 35"/>
          <p:cNvSpPr>
            <a:spLocks noChangeShapeType="1"/>
          </p:cNvSpPr>
          <p:nvPr/>
        </p:nvSpPr>
        <p:spPr bwMode="auto">
          <a:xfrm>
            <a:off x="7467600" y="2819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1" name="Text Box 36"/>
          <p:cNvSpPr txBox="1">
            <a:spLocks noChangeArrowheads="1"/>
          </p:cNvSpPr>
          <p:nvPr/>
        </p:nvSpPr>
        <p:spPr bwMode="auto">
          <a:xfrm>
            <a:off x="7396163" y="1752600"/>
            <a:ext cx="1747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No current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demand here</a:t>
            </a:r>
          </a:p>
        </p:txBody>
      </p:sp>
      <p:sp>
        <p:nvSpPr>
          <p:cNvPr id="73762" name="Oval 37"/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3763" name="Freeform 38"/>
          <p:cNvSpPr>
            <a:spLocks/>
          </p:cNvSpPr>
          <p:nvPr/>
        </p:nvSpPr>
        <p:spPr bwMode="auto">
          <a:xfrm>
            <a:off x="6019800" y="5410200"/>
            <a:ext cx="1905000" cy="393700"/>
          </a:xfrm>
          <a:custGeom>
            <a:avLst/>
            <a:gdLst>
              <a:gd name="T0" fmla="*/ 0 w 1200"/>
              <a:gd name="T1" fmla="*/ 0 h 248"/>
              <a:gd name="T2" fmla="*/ 2147483647 w 1200"/>
              <a:gd name="T3" fmla="*/ 2147483647 h 248"/>
              <a:gd name="T4" fmla="*/ 2147483647 w 1200"/>
              <a:gd name="T5" fmla="*/ 2147483647 h 248"/>
              <a:gd name="T6" fmla="*/ 2147483647 w 1200"/>
              <a:gd name="T7" fmla="*/ 2147483647 h 248"/>
              <a:gd name="T8" fmla="*/ 2147483647 w 1200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" h="248">
                <a:moveTo>
                  <a:pt x="0" y="0"/>
                </a:moveTo>
                <a:cubicBezTo>
                  <a:pt x="200" y="56"/>
                  <a:pt x="400" y="112"/>
                  <a:pt x="528" y="144"/>
                </a:cubicBezTo>
                <a:cubicBezTo>
                  <a:pt x="656" y="176"/>
                  <a:pt x="688" y="176"/>
                  <a:pt x="768" y="192"/>
                </a:cubicBezTo>
                <a:cubicBezTo>
                  <a:pt x="848" y="208"/>
                  <a:pt x="936" y="232"/>
                  <a:pt x="1008" y="240"/>
                </a:cubicBezTo>
                <a:cubicBezTo>
                  <a:pt x="1080" y="248"/>
                  <a:pt x="1140" y="244"/>
                  <a:pt x="1200" y="2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4" name="Text Box 39"/>
          <p:cNvSpPr txBox="1">
            <a:spLocks noChangeArrowheads="1"/>
          </p:cNvSpPr>
          <p:nvPr/>
        </p:nvSpPr>
        <p:spPr bwMode="auto">
          <a:xfrm>
            <a:off x="8153400" y="4876800"/>
            <a:ext cx="717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See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next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slide</a:t>
            </a:r>
          </a:p>
        </p:txBody>
      </p:sp>
      <p:sp>
        <p:nvSpPr>
          <p:cNvPr id="73765" name="Line 40"/>
          <p:cNvSpPr>
            <a:spLocks noChangeShapeType="1"/>
          </p:cNvSpPr>
          <p:nvPr/>
        </p:nvSpPr>
        <p:spPr bwMode="auto">
          <a:xfrm flipH="1">
            <a:off x="7772400" y="5410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summary of the steps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Based on power line inductance, find max impedance </a:t>
            </a:r>
            <a:r>
              <a:rPr lang="en-US" sz="2800" dirty="0" err="1" smtClean="0"/>
              <a:t>Xmax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Based on </a:t>
            </a:r>
            <a:r>
              <a:rPr lang="en-US" sz="2800" dirty="0" err="1" smtClean="0"/>
              <a:t>Xmax</a:t>
            </a:r>
            <a:r>
              <a:rPr lang="en-US" sz="2800" dirty="0" smtClean="0"/>
              <a:t>, find the lowest effective freq.(F1) of the board-level bypass cap (</a:t>
            </a:r>
            <a:r>
              <a:rPr lang="en-US" sz="2800" dirty="0" err="1" smtClean="0"/>
              <a:t>C_bypass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Based on F1, find </a:t>
            </a:r>
            <a:r>
              <a:rPr lang="en-US" sz="2800" dirty="0" err="1" smtClean="0"/>
              <a:t>C_bypass</a:t>
            </a:r>
            <a:r>
              <a:rPr lang="en-US" sz="2800" dirty="0" smtClean="0"/>
              <a:t> value.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To solve the problem caused by legs of </a:t>
            </a:r>
            <a:r>
              <a:rPr lang="en-US" sz="2800" dirty="0" err="1" smtClean="0"/>
              <a:t>C_bypass</a:t>
            </a:r>
            <a:r>
              <a:rPr lang="en-US" sz="2800" dirty="0" smtClean="0"/>
              <a:t> using capacitor array (C3_array).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smtClean="0"/>
              <a:t>Find the minimum number (N) of array elements needed based on the inductance of the legs of elements in C3_array,  and the maximum required frequency inside the board.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smtClean="0"/>
              <a:t>From N find the value of individual element of C3_array (C3)</a:t>
            </a:r>
          </a:p>
          <a:p>
            <a:pPr marL="514350" lvl="1" indent="-514350">
              <a:buFont typeface="+mj-lt"/>
              <a:buAutoNum type="arabicParenR" startAt="5"/>
            </a:pPr>
            <a:r>
              <a:rPr lang="en-US" sz="2800" dirty="0" smtClean="0">
                <a:ea typeface="+mn-ea"/>
                <a:cs typeface="+mn-cs"/>
              </a:rPr>
              <a:t>Plot the frequency response curves of the whole span of frequencies.</a:t>
            </a:r>
          </a:p>
          <a:p>
            <a:pPr marL="400050" lvl="1" indent="0">
              <a:buNone/>
            </a:pPr>
            <a:endParaRPr lang="en-US" sz="1500" dirty="0" smtClean="0"/>
          </a:p>
          <a:p>
            <a:pPr marL="1314450" lvl="2" indent="-514350">
              <a:buFont typeface="+mj-lt"/>
              <a:buAutoNum type="arabicParenR"/>
            </a:pPr>
            <a:endParaRPr lang="en-US" sz="700" dirty="0" smtClean="0"/>
          </a:p>
          <a:p>
            <a:pPr marL="914400" lvl="1" indent="-514350">
              <a:buFont typeface="+mj-lt"/>
              <a:buAutoNum type="arabicParenR"/>
            </a:pPr>
            <a:endParaRPr lang="en-US" sz="1800" dirty="0" smtClean="0"/>
          </a:p>
          <a:p>
            <a:pPr marL="514350" indent="-514350">
              <a:buFont typeface="+mj-lt"/>
              <a:buAutoNum type="arabicParenR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E3BC0-BF64-4A6F-92E1-6D2C577BFDE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Short term (edge) response by F_knee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z="2000" smtClean="0">
              <a:ea typeface="新細明體" charset="-120"/>
            </a:endParaRPr>
          </a:p>
          <a:p>
            <a:pPr eaLnBrk="1" hangingPunct="1"/>
            <a:endParaRPr lang="zh-TW" altLang="zh-TW" sz="2000" smtClean="0">
              <a:ea typeface="新細明體" charset="-120"/>
            </a:endParaRPr>
          </a:p>
          <a:p>
            <a:pPr eaLnBrk="1" hangingPunct="1"/>
            <a:endParaRPr lang="zh-TW" altLang="zh-TW" sz="2000" smtClean="0">
              <a:ea typeface="新細明體" charset="-120"/>
            </a:endParaRPr>
          </a:p>
          <a:p>
            <a:pPr eaLnBrk="1" hangingPunct="1"/>
            <a:endParaRPr lang="zh-TW" altLang="zh-TW" sz="2000" smtClean="0">
              <a:ea typeface="新細明體" charset="-120"/>
            </a:endParaRPr>
          </a:p>
          <a:p>
            <a:pPr eaLnBrk="1" hangingPunct="1"/>
            <a:endParaRPr lang="zh-TW" altLang="zh-TW" sz="2000" smtClean="0">
              <a:ea typeface="新細明體" charset="-120"/>
            </a:endParaRPr>
          </a:p>
          <a:p>
            <a:pPr eaLnBrk="1" hangingPunct="1"/>
            <a:r>
              <a:rPr lang="en-US" altLang="zh-TW" smtClean="0">
                <a:ea typeface="新細明體" charset="-120"/>
              </a:rPr>
              <a:t>At high frequency, a wire becomes an inductor. Then a high frequency signal (fast edge) is attenuated (or distorted).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F_knee</a:t>
            </a:r>
            <a:r>
              <a:rPr lang="en-US" altLang="zh-TW" smtClean="0">
                <a:ea typeface="新細明體" charset="-120"/>
                <a:sym typeface="Symbol" pitchFamily="18" charset="2"/>
              </a:rPr>
              <a:t></a:t>
            </a:r>
            <a:r>
              <a:rPr lang="en-US" altLang="zh-TW" smtClean="0">
                <a:ea typeface="新細明體" charset="-120"/>
              </a:rPr>
              <a:t>0.5/Tr</a:t>
            </a:r>
            <a:r>
              <a:rPr lang="en-US" altLang="zh-TW" sz="2000" smtClean="0">
                <a:ea typeface="新細明體" charset="-120"/>
              </a:rPr>
              <a:t> , </a:t>
            </a:r>
            <a:r>
              <a:rPr lang="en-US" altLang="zh-TW" smtClean="0">
                <a:ea typeface="新細明體" charset="-120"/>
              </a:rPr>
              <a:t>where Tr= rise time</a:t>
            </a:r>
            <a:endParaRPr lang="en-US" altLang="zh-TW" sz="2000" smtClean="0">
              <a:ea typeface="新細明體" charset="-120"/>
            </a:endParaRPr>
          </a:p>
        </p:txBody>
      </p:sp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8B9FFF-EA9D-427E-A079-152B7C0B6E2B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2895600" y="2819400"/>
            <a:ext cx="3352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A long wire or PCB trace</a:t>
            </a:r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13716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6"/>
          <p:cNvSpPr>
            <a:spLocks noChangeShapeType="1"/>
          </p:cNvSpPr>
          <p:nvPr/>
        </p:nvSpPr>
        <p:spPr bwMode="auto">
          <a:xfrm flipV="1">
            <a:off x="19050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>
            <a:off x="25908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9"/>
          <p:cNvSpPr>
            <a:spLocks noChangeShapeType="1"/>
          </p:cNvSpPr>
          <p:nvPr/>
        </p:nvSpPr>
        <p:spPr bwMode="auto">
          <a:xfrm>
            <a:off x="62484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Freeform 10"/>
          <p:cNvSpPr>
            <a:spLocks/>
          </p:cNvSpPr>
          <p:nvPr/>
        </p:nvSpPr>
        <p:spPr bwMode="auto">
          <a:xfrm>
            <a:off x="6564313" y="3128963"/>
            <a:ext cx="1082675" cy="384175"/>
          </a:xfrm>
          <a:custGeom>
            <a:avLst/>
            <a:gdLst>
              <a:gd name="T0" fmla="*/ 0 w 682"/>
              <a:gd name="T1" fmla="*/ 2147483647 h 242"/>
              <a:gd name="T2" fmla="*/ 2147483647 w 682"/>
              <a:gd name="T3" fmla="*/ 2147483647 h 242"/>
              <a:gd name="T4" fmla="*/ 2147483647 w 682"/>
              <a:gd name="T5" fmla="*/ 2147483647 h 242"/>
              <a:gd name="T6" fmla="*/ 2147483647 w 682"/>
              <a:gd name="T7" fmla="*/ 2147483647 h 242"/>
              <a:gd name="T8" fmla="*/ 2147483647 w 682"/>
              <a:gd name="T9" fmla="*/ 2147483647 h 242"/>
              <a:gd name="T10" fmla="*/ 2147483647 w 682"/>
              <a:gd name="T11" fmla="*/ 0 h 242"/>
              <a:gd name="T12" fmla="*/ 2147483647 w 682"/>
              <a:gd name="T13" fmla="*/ 2147483647 h 242"/>
              <a:gd name="T14" fmla="*/ 2147483647 w 682"/>
              <a:gd name="T15" fmla="*/ 2147483647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242">
                <a:moveTo>
                  <a:pt x="0" y="227"/>
                </a:moveTo>
                <a:cubicBezTo>
                  <a:pt x="41" y="242"/>
                  <a:pt x="127" y="221"/>
                  <a:pt x="160" y="219"/>
                </a:cubicBezTo>
                <a:cubicBezTo>
                  <a:pt x="172" y="215"/>
                  <a:pt x="212" y="201"/>
                  <a:pt x="219" y="194"/>
                </a:cubicBezTo>
                <a:cubicBezTo>
                  <a:pt x="234" y="180"/>
                  <a:pt x="253" y="143"/>
                  <a:pt x="253" y="143"/>
                </a:cubicBezTo>
                <a:cubicBezTo>
                  <a:pt x="267" y="97"/>
                  <a:pt x="285" y="46"/>
                  <a:pt x="328" y="17"/>
                </a:cubicBezTo>
                <a:cubicBezTo>
                  <a:pt x="348" y="4"/>
                  <a:pt x="413" y="1"/>
                  <a:pt x="421" y="0"/>
                </a:cubicBezTo>
                <a:cubicBezTo>
                  <a:pt x="452" y="3"/>
                  <a:pt x="483" y="6"/>
                  <a:pt x="514" y="8"/>
                </a:cubicBezTo>
                <a:cubicBezTo>
                  <a:pt x="570" y="12"/>
                  <a:pt x="682" y="17"/>
                  <a:pt x="682" y="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2895600" y="1690688"/>
            <a:ext cx="3581400" cy="860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2400" b="0">
              <a:latin typeface="Times New Roman" pitchFamily="18" charset="0"/>
            </a:endParaRPr>
          </a:p>
        </p:txBody>
      </p:sp>
      <p:sp>
        <p:nvSpPr>
          <p:cNvPr id="9230" name="Line 12"/>
          <p:cNvSpPr>
            <a:spLocks noChangeShapeType="1"/>
          </p:cNvSpPr>
          <p:nvPr/>
        </p:nvSpPr>
        <p:spPr bwMode="auto">
          <a:xfrm>
            <a:off x="3475038" y="1835150"/>
            <a:ext cx="403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3"/>
          <p:cNvSpPr>
            <a:spLocks noChangeShapeType="1"/>
          </p:cNvSpPr>
          <p:nvPr/>
        </p:nvSpPr>
        <p:spPr bwMode="auto">
          <a:xfrm>
            <a:off x="4656138" y="1812925"/>
            <a:ext cx="1211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4"/>
          <p:cNvSpPr>
            <a:spLocks noChangeShapeType="1"/>
          </p:cNvSpPr>
          <p:nvPr/>
        </p:nvSpPr>
        <p:spPr bwMode="auto">
          <a:xfrm>
            <a:off x="4830763" y="1820863"/>
            <a:ext cx="0" cy="174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5"/>
          <p:cNvSpPr>
            <a:spLocks noChangeShapeType="1"/>
          </p:cNvSpPr>
          <p:nvPr/>
        </p:nvSpPr>
        <p:spPr bwMode="auto">
          <a:xfrm>
            <a:off x="4838700" y="2093913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6"/>
          <p:cNvSpPr>
            <a:spLocks noChangeShapeType="1"/>
          </p:cNvSpPr>
          <p:nvPr/>
        </p:nvSpPr>
        <p:spPr bwMode="auto">
          <a:xfrm>
            <a:off x="3559175" y="2224088"/>
            <a:ext cx="2292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Text Box 17"/>
          <p:cNvSpPr txBox="1">
            <a:spLocks noChangeArrowheads="1"/>
          </p:cNvSpPr>
          <p:nvPr/>
        </p:nvSpPr>
        <p:spPr bwMode="auto">
          <a:xfrm>
            <a:off x="3649663" y="181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I</a:t>
            </a:r>
          </a:p>
        </p:txBody>
      </p:sp>
      <p:sp>
        <p:nvSpPr>
          <p:cNvPr id="9236" name="Text Box 18"/>
          <p:cNvSpPr txBox="1">
            <a:spLocks noChangeArrowheads="1"/>
          </p:cNvSpPr>
          <p:nvPr/>
        </p:nvSpPr>
        <p:spPr bwMode="auto">
          <a:xfrm>
            <a:off x="4343400" y="1820863"/>
            <a:ext cx="20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L</a:t>
            </a:r>
          </a:p>
        </p:txBody>
      </p:sp>
      <p:sp>
        <p:nvSpPr>
          <p:cNvPr id="9237" name="Text Box 19"/>
          <p:cNvSpPr txBox="1">
            <a:spLocks noChangeArrowheads="1"/>
          </p:cNvSpPr>
          <p:nvPr/>
        </p:nvSpPr>
        <p:spPr bwMode="auto">
          <a:xfrm>
            <a:off x="4884738" y="1812925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latin typeface="Times New Roman" pitchFamily="18" charset="0"/>
              </a:rPr>
              <a:t>R</a:t>
            </a:r>
          </a:p>
        </p:txBody>
      </p:sp>
      <p:sp>
        <p:nvSpPr>
          <p:cNvPr id="9238" name="Line 20"/>
          <p:cNvSpPr>
            <a:spLocks noChangeShapeType="1"/>
          </p:cNvSpPr>
          <p:nvPr/>
        </p:nvSpPr>
        <p:spPr bwMode="auto">
          <a:xfrm>
            <a:off x="3863975" y="1835150"/>
            <a:ext cx="204788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21"/>
          <p:cNvSpPr>
            <a:spLocks/>
          </p:cNvSpPr>
          <p:nvPr/>
        </p:nvSpPr>
        <p:spPr bwMode="auto">
          <a:xfrm>
            <a:off x="3040063" y="1987550"/>
            <a:ext cx="647700" cy="168275"/>
          </a:xfrm>
          <a:custGeom>
            <a:avLst/>
            <a:gdLst>
              <a:gd name="T0" fmla="*/ 0 w 85"/>
              <a:gd name="T1" fmla="*/ 2147483647 h 22"/>
              <a:gd name="T2" fmla="*/ 2147483647 w 85"/>
              <a:gd name="T3" fmla="*/ 2147483647 h 22"/>
              <a:gd name="T4" fmla="*/ 2147483647 w 85"/>
              <a:gd name="T5" fmla="*/ 0 h 22"/>
              <a:gd name="T6" fmla="*/ 2147483647 w 85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22">
                <a:moveTo>
                  <a:pt x="0" y="22"/>
                </a:moveTo>
                <a:lnTo>
                  <a:pt x="52" y="22"/>
                </a:lnTo>
                <a:lnTo>
                  <a:pt x="52" y="0"/>
                </a:lnTo>
                <a:lnTo>
                  <a:pt x="8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Freeform 22"/>
          <p:cNvSpPr>
            <a:spLocks/>
          </p:cNvSpPr>
          <p:nvPr/>
        </p:nvSpPr>
        <p:spPr bwMode="auto">
          <a:xfrm>
            <a:off x="4054475" y="1690688"/>
            <a:ext cx="609600" cy="244475"/>
          </a:xfrm>
          <a:custGeom>
            <a:avLst/>
            <a:gdLst>
              <a:gd name="T0" fmla="*/ 0 w 80"/>
              <a:gd name="T1" fmla="*/ 2147483647 h 32"/>
              <a:gd name="T2" fmla="*/ 2147483647 w 80"/>
              <a:gd name="T3" fmla="*/ 2147483647 h 32"/>
              <a:gd name="T4" fmla="*/ 2147483647 w 80"/>
              <a:gd name="T5" fmla="*/ 2147483647 h 32"/>
              <a:gd name="T6" fmla="*/ 2147483647 w 80"/>
              <a:gd name="T7" fmla="*/ 2147483647 h 32"/>
              <a:gd name="T8" fmla="*/ 2147483647 w 80"/>
              <a:gd name="T9" fmla="*/ 2147483647 h 32"/>
              <a:gd name="T10" fmla="*/ 2147483647 w 80"/>
              <a:gd name="T11" fmla="*/ 2147483647 h 32"/>
              <a:gd name="T12" fmla="*/ 2147483647 w 80"/>
              <a:gd name="T13" fmla="*/ 2147483647 h 32"/>
              <a:gd name="T14" fmla="*/ 2147483647 w 80"/>
              <a:gd name="T15" fmla="*/ 2147483647 h 32"/>
              <a:gd name="T16" fmla="*/ 2147483647 w 80"/>
              <a:gd name="T17" fmla="*/ 2147483647 h 32"/>
              <a:gd name="T18" fmla="*/ 2147483647 w 80"/>
              <a:gd name="T19" fmla="*/ 2147483647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" h="32">
                <a:moveTo>
                  <a:pt x="0" y="19"/>
                </a:moveTo>
                <a:cubicBezTo>
                  <a:pt x="2" y="12"/>
                  <a:pt x="4" y="5"/>
                  <a:pt x="8" y="6"/>
                </a:cubicBezTo>
                <a:cubicBezTo>
                  <a:pt x="12" y="7"/>
                  <a:pt x="23" y="23"/>
                  <a:pt x="24" y="27"/>
                </a:cubicBezTo>
                <a:cubicBezTo>
                  <a:pt x="25" y="31"/>
                  <a:pt x="12" y="32"/>
                  <a:pt x="13" y="28"/>
                </a:cubicBezTo>
                <a:cubicBezTo>
                  <a:pt x="14" y="24"/>
                  <a:pt x="24" y="6"/>
                  <a:pt x="29" y="5"/>
                </a:cubicBezTo>
                <a:cubicBezTo>
                  <a:pt x="34" y="4"/>
                  <a:pt x="44" y="16"/>
                  <a:pt x="45" y="20"/>
                </a:cubicBezTo>
                <a:cubicBezTo>
                  <a:pt x="46" y="24"/>
                  <a:pt x="34" y="30"/>
                  <a:pt x="34" y="27"/>
                </a:cubicBezTo>
                <a:cubicBezTo>
                  <a:pt x="34" y="24"/>
                  <a:pt x="43" y="4"/>
                  <a:pt x="47" y="2"/>
                </a:cubicBezTo>
                <a:cubicBezTo>
                  <a:pt x="51" y="0"/>
                  <a:pt x="53" y="15"/>
                  <a:pt x="58" y="17"/>
                </a:cubicBezTo>
                <a:cubicBezTo>
                  <a:pt x="63" y="19"/>
                  <a:pt x="71" y="18"/>
                  <a:pt x="80" y="1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Rectangle 23"/>
          <p:cNvSpPr>
            <a:spLocks noChangeArrowheads="1"/>
          </p:cNvSpPr>
          <p:nvPr/>
        </p:nvSpPr>
        <p:spPr bwMode="auto">
          <a:xfrm>
            <a:off x="4792663" y="1987550"/>
            <a:ext cx="92075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exercise 5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 hardware system has 500 digital outputs, each output is switching a 10-pF load at 5ns.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power comes from a perfect voltage source of 5V via a power cable of inductance 200nH.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maximum allowable supply voltage drop within the system is 0.1V.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series inductance of each capacitor (for all types) is 5nH. Ignore the inductance of the traces in the system board. State any assumptions you used in the calculations.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Find board level bypass capacitor C2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Find the number N of elements in the capacitor array  and its individual value C3.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D90AD4-F6FE-451F-99C4-06793A169ABC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Power </a:t>
            </a:r>
            <a:r>
              <a:rPr lang="en-US" altLang="en-US" sz="3400" smtClean="0"/>
              <a:t>Exercise 6</a:t>
            </a:r>
            <a:endParaRPr lang="en-US" altLang="en-US" sz="3400" dirty="0" smtClean="0"/>
          </a:p>
        </p:txBody>
      </p:sp>
      <p:sp>
        <p:nvSpPr>
          <p:cNvPr id="75782" name="Rectangle 19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7772400" cy="22161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AU" altLang="en-US" sz="1600" smtClean="0"/>
              <a:t>A </a:t>
            </a:r>
            <a:r>
              <a:rPr lang="en-AU" altLang="zh-TW" sz="1600" smtClean="0">
                <a:ea typeface="新細明體" charset="-120"/>
              </a:rPr>
              <a:t>large PCB board contains two circuit areas groups, A and B. The overall power comes from a perfect voltage source of 5Volts. The maximum allowable supply voltage drop anywhere in the board is 0.1Volts.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AU" altLang="zh-TW" sz="1600" smtClean="0">
                <a:ea typeface="新細明體" charset="-120"/>
              </a:rPr>
              <a:t>Given that dI = |C (dV/dt)|, for dI is the change in current, C is the capacitance of the capacitor and dV/dt is the rate of change of the voltage. The board level bypass capacitors for serving both group A and B have a very small series inductance. State any assumptions you used in the calculations.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AU" altLang="zh-TW" sz="1400" smtClean="0">
                <a:ea typeface="新細明體" charset="-120"/>
              </a:rPr>
              <a:t>Three large board level by-pass capacitors are provided, how do you place them? Copy the following diagram to your answer book and insert the bypass capacitors in your diagram.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AU" altLang="zh-TW" sz="1600" smtClean="0">
                <a:ea typeface="新細明體" charset="-120"/>
              </a:rPr>
              <a:t>Calculate the values required? Show your calculation </a:t>
            </a:r>
            <a:endParaRPr lang="en-US" altLang="en-US" sz="1600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A5A64D-36C0-4422-90A4-7F85F611F47A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 sz="1000" smtClean="0"/>
          </a:p>
        </p:txBody>
      </p:sp>
      <p:grpSp>
        <p:nvGrpSpPr>
          <p:cNvPr id="75780" name="Group 2"/>
          <p:cNvGrpSpPr>
            <a:grpSpLocks noChangeAspect="1"/>
          </p:cNvGrpSpPr>
          <p:nvPr/>
        </p:nvGrpSpPr>
        <p:grpSpPr bwMode="auto">
          <a:xfrm>
            <a:off x="228600" y="2743200"/>
            <a:ext cx="7737475" cy="3900488"/>
            <a:chOff x="2374" y="9723"/>
            <a:chExt cx="7200" cy="3375"/>
          </a:xfrm>
        </p:grpSpPr>
        <p:sp>
          <p:nvSpPr>
            <p:cNvPr id="75783" name="AutoShape 3"/>
            <p:cNvSpPr>
              <a:spLocks noChangeAspect="1" noChangeArrowheads="1"/>
            </p:cNvSpPr>
            <p:nvPr/>
          </p:nvSpPr>
          <p:spPr bwMode="auto">
            <a:xfrm>
              <a:off x="2374" y="9723"/>
              <a:ext cx="7200" cy="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5784" name="Text Box 4"/>
            <p:cNvSpPr txBox="1">
              <a:spLocks noChangeArrowheads="1"/>
            </p:cNvSpPr>
            <p:nvPr/>
          </p:nvSpPr>
          <p:spPr bwMode="auto">
            <a:xfrm>
              <a:off x="2646" y="10533"/>
              <a:ext cx="1222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b="0">
                  <a:latin typeface="Times New Roman" pitchFamily="18" charset="0"/>
                </a:rPr>
                <a:t>Power supply +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TW" sz="1200" b="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TW" sz="1200" b="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TW" sz="1200" b="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b="0">
                  <a:latin typeface="Times New Roman" pitchFamily="18" charset="0"/>
                </a:rPr>
                <a:t>             Ground</a:t>
              </a:r>
              <a:endParaRPr lang="en-US" altLang="en-US" sz="1800" b="0"/>
            </a:p>
          </p:txBody>
        </p:sp>
        <p:sp>
          <p:nvSpPr>
            <p:cNvPr id="75785" name="Text Box 5"/>
            <p:cNvSpPr txBox="1">
              <a:spLocks noChangeArrowheads="1"/>
            </p:cNvSpPr>
            <p:nvPr/>
          </p:nvSpPr>
          <p:spPr bwMode="auto">
            <a:xfrm>
              <a:off x="5363" y="10128"/>
              <a:ext cx="3939" cy="2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b="0">
                  <a:latin typeface="Times New Roman" pitchFamily="18" charset="0"/>
                </a:rPr>
                <a:t>                                                 A large PCB</a:t>
              </a:r>
              <a:endParaRPr lang="en-US" altLang="en-US" sz="1800" b="0"/>
            </a:p>
          </p:txBody>
        </p:sp>
        <p:sp>
          <p:nvSpPr>
            <p:cNvPr id="75786" name="Text Box 6"/>
            <p:cNvSpPr txBox="1">
              <a:spLocks noChangeArrowheads="1"/>
            </p:cNvSpPr>
            <p:nvPr/>
          </p:nvSpPr>
          <p:spPr bwMode="auto">
            <a:xfrm>
              <a:off x="7129" y="10533"/>
              <a:ext cx="2037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b="0">
                  <a:latin typeface="Times New Roman" pitchFamily="18" charset="0"/>
                </a:rPr>
                <a:t>Circuit group A:</a:t>
              </a:r>
            </a:p>
            <a:p>
              <a:pPr lvl="1" eaLnBrk="1" hangingPunct="1">
                <a:spcBef>
                  <a:spcPct val="0"/>
                </a:spcBef>
                <a:buClrTx/>
                <a:buFont typeface="Symbol" pitchFamily="18" charset="2"/>
                <a:buChar char="·"/>
              </a:pPr>
              <a:r>
                <a:rPr lang="en-US" altLang="zh-TW" sz="1200" b="0">
                  <a:latin typeface="Times New Roman" pitchFamily="18" charset="0"/>
                </a:rPr>
                <a:t>100 outputs </a:t>
              </a:r>
            </a:p>
            <a:p>
              <a:pPr eaLnBrk="1" hangingPunct="1">
                <a:spcBef>
                  <a:spcPct val="0"/>
                </a:spcBef>
                <a:buClrTx/>
                <a:buFont typeface="Symbol" pitchFamily="18" charset="2"/>
                <a:buChar char="·"/>
              </a:pPr>
              <a:r>
                <a:rPr lang="en-US" altLang="zh-TW" sz="1200" b="0">
                  <a:latin typeface="Times New Roman" pitchFamily="18" charset="0"/>
                </a:rPr>
                <a:t>each output has a capacitive load of 10pF. </a:t>
              </a:r>
            </a:p>
            <a:p>
              <a:pPr eaLnBrk="1" hangingPunct="1">
                <a:spcBef>
                  <a:spcPct val="0"/>
                </a:spcBef>
                <a:buClrTx/>
                <a:buFont typeface="Symbol" pitchFamily="18" charset="2"/>
                <a:buChar char="·"/>
              </a:pPr>
              <a:r>
                <a:rPr lang="en-US" altLang="zh-TW" sz="1200" b="0">
                  <a:latin typeface="Times New Roman" pitchFamily="18" charset="0"/>
                </a:rPr>
                <a:t>switching time is 10ns</a:t>
              </a:r>
              <a:endParaRPr lang="en-US" altLang="en-US" sz="1800" b="0"/>
            </a:p>
          </p:txBody>
        </p:sp>
        <p:sp>
          <p:nvSpPr>
            <p:cNvPr id="75787" name="Text Box 7"/>
            <p:cNvSpPr txBox="1">
              <a:spLocks noChangeArrowheads="1"/>
            </p:cNvSpPr>
            <p:nvPr/>
          </p:nvSpPr>
          <p:spPr bwMode="auto">
            <a:xfrm>
              <a:off x="7129" y="11748"/>
              <a:ext cx="2037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b="0">
                  <a:latin typeface="Times New Roman" pitchFamily="18" charset="0"/>
                </a:rPr>
                <a:t>Circuit group B</a:t>
              </a:r>
            </a:p>
            <a:p>
              <a:pPr lvl="1" eaLnBrk="1" hangingPunct="1">
                <a:spcBef>
                  <a:spcPct val="0"/>
                </a:spcBef>
                <a:buClrTx/>
                <a:buFont typeface="Symbol" pitchFamily="18" charset="2"/>
                <a:buChar char="·"/>
              </a:pPr>
              <a:r>
                <a:rPr lang="en-US" altLang="zh-TW" sz="1200" b="0">
                  <a:latin typeface="Times New Roman" pitchFamily="18" charset="0"/>
                </a:rPr>
                <a:t>120 outputs </a:t>
              </a:r>
            </a:p>
            <a:p>
              <a:pPr eaLnBrk="1" hangingPunct="1">
                <a:spcBef>
                  <a:spcPct val="0"/>
                </a:spcBef>
                <a:buClrTx/>
                <a:buFont typeface="Symbol" pitchFamily="18" charset="2"/>
                <a:buChar char="·"/>
              </a:pPr>
              <a:r>
                <a:rPr lang="en-US" altLang="zh-TW" sz="1200" b="0">
                  <a:latin typeface="Times New Roman" pitchFamily="18" charset="0"/>
                </a:rPr>
                <a:t>each output has a capacitive load of 5pF. </a:t>
              </a:r>
            </a:p>
            <a:p>
              <a:pPr eaLnBrk="1" hangingPunct="1">
                <a:spcBef>
                  <a:spcPct val="0"/>
                </a:spcBef>
                <a:buClrTx/>
                <a:buFont typeface="Symbol" pitchFamily="18" charset="2"/>
                <a:buChar char="·"/>
              </a:pPr>
              <a:r>
                <a:rPr lang="en-US" altLang="zh-TW" sz="1200" b="0">
                  <a:latin typeface="Times New Roman" pitchFamily="18" charset="0"/>
                </a:rPr>
                <a:t>switching time is 15ns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/>
            </a:p>
          </p:txBody>
        </p:sp>
        <p:sp>
          <p:nvSpPr>
            <p:cNvPr id="75788" name="Freeform 8"/>
            <p:cNvSpPr>
              <a:spLocks/>
            </p:cNvSpPr>
            <p:nvPr/>
          </p:nvSpPr>
          <p:spPr bwMode="auto">
            <a:xfrm>
              <a:off x="3868" y="10646"/>
              <a:ext cx="1766" cy="180"/>
            </a:xfrm>
            <a:custGeom>
              <a:avLst/>
              <a:gdLst>
                <a:gd name="T0" fmla="*/ 0 w 2340"/>
                <a:gd name="T1" fmla="*/ 5 h 240"/>
                <a:gd name="T2" fmla="*/ 75 w 2340"/>
                <a:gd name="T3" fmla="*/ 5 h 240"/>
                <a:gd name="T4" fmla="*/ 100 w 2340"/>
                <a:gd name="T5" fmla="*/ 29 h 240"/>
                <a:gd name="T6" fmla="*/ 75 w 2340"/>
                <a:gd name="T7" fmla="*/ 29 h 240"/>
                <a:gd name="T8" fmla="*/ 100 w 2340"/>
                <a:gd name="T9" fmla="*/ 5 h 240"/>
                <a:gd name="T10" fmla="*/ 125 w 2340"/>
                <a:gd name="T11" fmla="*/ 5 h 240"/>
                <a:gd name="T12" fmla="*/ 150 w 2340"/>
                <a:gd name="T13" fmla="*/ 29 h 240"/>
                <a:gd name="T14" fmla="*/ 125 w 2340"/>
                <a:gd name="T15" fmla="*/ 29 h 240"/>
                <a:gd name="T16" fmla="*/ 150 w 2340"/>
                <a:gd name="T17" fmla="*/ 5 h 240"/>
                <a:gd name="T18" fmla="*/ 176 w 2340"/>
                <a:gd name="T19" fmla="*/ 5 h 240"/>
                <a:gd name="T20" fmla="*/ 201 w 2340"/>
                <a:gd name="T21" fmla="*/ 29 h 240"/>
                <a:gd name="T22" fmla="*/ 176 w 2340"/>
                <a:gd name="T23" fmla="*/ 29 h 240"/>
                <a:gd name="T24" fmla="*/ 201 w 2340"/>
                <a:gd name="T25" fmla="*/ 5 h 240"/>
                <a:gd name="T26" fmla="*/ 226 w 2340"/>
                <a:gd name="T27" fmla="*/ 5 h 240"/>
                <a:gd name="T28" fmla="*/ 326 w 2340"/>
                <a:gd name="T29" fmla="*/ 5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40" h="240">
                  <a:moveTo>
                    <a:pt x="0" y="30"/>
                  </a:moveTo>
                  <a:cubicBezTo>
                    <a:pt x="210" y="15"/>
                    <a:pt x="420" y="0"/>
                    <a:pt x="540" y="30"/>
                  </a:cubicBezTo>
                  <a:cubicBezTo>
                    <a:pt x="660" y="60"/>
                    <a:pt x="720" y="180"/>
                    <a:pt x="720" y="210"/>
                  </a:cubicBezTo>
                  <a:cubicBezTo>
                    <a:pt x="720" y="240"/>
                    <a:pt x="540" y="240"/>
                    <a:pt x="540" y="210"/>
                  </a:cubicBezTo>
                  <a:cubicBezTo>
                    <a:pt x="540" y="180"/>
                    <a:pt x="660" y="60"/>
                    <a:pt x="720" y="30"/>
                  </a:cubicBezTo>
                  <a:cubicBezTo>
                    <a:pt x="780" y="0"/>
                    <a:pt x="840" y="0"/>
                    <a:pt x="900" y="30"/>
                  </a:cubicBezTo>
                  <a:cubicBezTo>
                    <a:pt x="960" y="60"/>
                    <a:pt x="1080" y="180"/>
                    <a:pt x="1080" y="210"/>
                  </a:cubicBezTo>
                  <a:cubicBezTo>
                    <a:pt x="1080" y="240"/>
                    <a:pt x="900" y="240"/>
                    <a:pt x="900" y="210"/>
                  </a:cubicBezTo>
                  <a:cubicBezTo>
                    <a:pt x="900" y="180"/>
                    <a:pt x="1020" y="60"/>
                    <a:pt x="1080" y="30"/>
                  </a:cubicBezTo>
                  <a:cubicBezTo>
                    <a:pt x="1140" y="0"/>
                    <a:pt x="1200" y="0"/>
                    <a:pt x="1260" y="30"/>
                  </a:cubicBezTo>
                  <a:cubicBezTo>
                    <a:pt x="1320" y="60"/>
                    <a:pt x="1440" y="180"/>
                    <a:pt x="1440" y="210"/>
                  </a:cubicBezTo>
                  <a:cubicBezTo>
                    <a:pt x="1440" y="240"/>
                    <a:pt x="1260" y="240"/>
                    <a:pt x="1260" y="210"/>
                  </a:cubicBezTo>
                  <a:cubicBezTo>
                    <a:pt x="1260" y="180"/>
                    <a:pt x="1380" y="60"/>
                    <a:pt x="1440" y="30"/>
                  </a:cubicBezTo>
                  <a:cubicBezTo>
                    <a:pt x="1500" y="0"/>
                    <a:pt x="1470" y="30"/>
                    <a:pt x="1620" y="30"/>
                  </a:cubicBezTo>
                  <a:cubicBezTo>
                    <a:pt x="1770" y="30"/>
                    <a:pt x="2055" y="30"/>
                    <a:pt x="2340" y="3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Line 9"/>
            <p:cNvSpPr>
              <a:spLocks noChangeShapeType="1"/>
            </p:cNvSpPr>
            <p:nvPr/>
          </p:nvSpPr>
          <p:spPr bwMode="auto">
            <a:xfrm>
              <a:off x="3868" y="11343"/>
              <a:ext cx="17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0"/>
            <p:cNvSpPr>
              <a:spLocks/>
            </p:cNvSpPr>
            <p:nvPr/>
          </p:nvSpPr>
          <p:spPr bwMode="auto">
            <a:xfrm>
              <a:off x="5634" y="10646"/>
              <a:ext cx="1495" cy="180"/>
            </a:xfrm>
            <a:custGeom>
              <a:avLst/>
              <a:gdLst>
                <a:gd name="T0" fmla="*/ 0 w 1980"/>
                <a:gd name="T1" fmla="*/ 5 h 240"/>
                <a:gd name="T2" fmla="*/ 50 w 1980"/>
                <a:gd name="T3" fmla="*/ 5 h 240"/>
                <a:gd name="T4" fmla="*/ 76 w 1980"/>
                <a:gd name="T5" fmla="*/ 29 h 240"/>
                <a:gd name="T6" fmla="*/ 50 w 1980"/>
                <a:gd name="T7" fmla="*/ 29 h 240"/>
                <a:gd name="T8" fmla="*/ 76 w 1980"/>
                <a:gd name="T9" fmla="*/ 5 h 240"/>
                <a:gd name="T10" fmla="*/ 125 w 1980"/>
                <a:gd name="T11" fmla="*/ 5 h 240"/>
                <a:gd name="T12" fmla="*/ 150 w 1980"/>
                <a:gd name="T13" fmla="*/ 29 h 240"/>
                <a:gd name="T14" fmla="*/ 125 w 1980"/>
                <a:gd name="T15" fmla="*/ 29 h 240"/>
                <a:gd name="T16" fmla="*/ 150 w 1980"/>
                <a:gd name="T17" fmla="*/ 5 h 240"/>
                <a:gd name="T18" fmla="*/ 176 w 1980"/>
                <a:gd name="T19" fmla="*/ 5 h 240"/>
                <a:gd name="T20" fmla="*/ 276 w 1980"/>
                <a:gd name="T21" fmla="*/ 5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80" h="240">
                  <a:moveTo>
                    <a:pt x="0" y="30"/>
                  </a:moveTo>
                  <a:cubicBezTo>
                    <a:pt x="135" y="15"/>
                    <a:pt x="270" y="0"/>
                    <a:pt x="360" y="30"/>
                  </a:cubicBezTo>
                  <a:cubicBezTo>
                    <a:pt x="450" y="60"/>
                    <a:pt x="540" y="180"/>
                    <a:pt x="540" y="210"/>
                  </a:cubicBezTo>
                  <a:cubicBezTo>
                    <a:pt x="540" y="240"/>
                    <a:pt x="360" y="240"/>
                    <a:pt x="360" y="210"/>
                  </a:cubicBezTo>
                  <a:cubicBezTo>
                    <a:pt x="360" y="180"/>
                    <a:pt x="450" y="60"/>
                    <a:pt x="540" y="30"/>
                  </a:cubicBezTo>
                  <a:cubicBezTo>
                    <a:pt x="630" y="0"/>
                    <a:pt x="810" y="0"/>
                    <a:pt x="900" y="30"/>
                  </a:cubicBezTo>
                  <a:cubicBezTo>
                    <a:pt x="990" y="60"/>
                    <a:pt x="1080" y="180"/>
                    <a:pt x="1080" y="210"/>
                  </a:cubicBezTo>
                  <a:cubicBezTo>
                    <a:pt x="1080" y="240"/>
                    <a:pt x="900" y="240"/>
                    <a:pt x="900" y="210"/>
                  </a:cubicBezTo>
                  <a:cubicBezTo>
                    <a:pt x="900" y="180"/>
                    <a:pt x="1020" y="60"/>
                    <a:pt x="1080" y="30"/>
                  </a:cubicBezTo>
                  <a:cubicBezTo>
                    <a:pt x="1140" y="0"/>
                    <a:pt x="1110" y="30"/>
                    <a:pt x="1260" y="30"/>
                  </a:cubicBezTo>
                  <a:cubicBezTo>
                    <a:pt x="1410" y="30"/>
                    <a:pt x="1695" y="30"/>
                    <a:pt x="1980" y="3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1"/>
            <p:cNvSpPr>
              <a:spLocks/>
            </p:cNvSpPr>
            <p:nvPr/>
          </p:nvSpPr>
          <p:spPr bwMode="auto">
            <a:xfrm>
              <a:off x="5906" y="11996"/>
              <a:ext cx="1223" cy="180"/>
            </a:xfrm>
            <a:custGeom>
              <a:avLst/>
              <a:gdLst>
                <a:gd name="T0" fmla="*/ 0 w 1620"/>
                <a:gd name="T1" fmla="*/ 5 h 240"/>
                <a:gd name="T2" fmla="*/ 26 w 1620"/>
                <a:gd name="T3" fmla="*/ 5 h 240"/>
                <a:gd name="T4" fmla="*/ 50 w 1620"/>
                <a:gd name="T5" fmla="*/ 5 h 240"/>
                <a:gd name="T6" fmla="*/ 75 w 1620"/>
                <a:gd name="T7" fmla="*/ 29 h 240"/>
                <a:gd name="T8" fmla="*/ 50 w 1620"/>
                <a:gd name="T9" fmla="*/ 29 h 240"/>
                <a:gd name="T10" fmla="*/ 75 w 1620"/>
                <a:gd name="T11" fmla="*/ 5 h 240"/>
                <a:gd name="T12" fmla="*/ 125 w 1620"/>
                <a:gd name="T13" fmla="*/ 5 h 240"/>
                <a:gd name="T14" fmla="*/ 150 w 1620"/>
                <a:gd name="T15" fmla="*/ 29 h 240"/>
                <a:gd name="T16" fmla="*/ 125 w 1620"/>
                <a:gd name="T17" fmla="*/ 29 h 240"/>
                <a:gd name="T18" fmla="*/ 150 w 1620"/>
                <a:gd name="T19" fmla="*/ 5 h 240"/>
                <a:gd name="T20" fmla="*/ 226 w 1620"/>
                <a:gd name="T21" fmla="*/ 5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0" h="240">
                  <a:moveTo>
                    <a:pt x="0" y="30"/>
                  </a:moveTo>
                  <a:cubicBezTo>
                    <a:pt x="60" y="30"/>
                    <a:pt x="120" y="30"/>
                    <a:pt x="180" y="30"/>
                  </a:cubicBezTo>
                  <a:cubicBezTo>
                    <a:pt x="240" y="30"/>
                    <a:pt x="300" y="0"/>
                    <a:pt x="360" y="30"/>
                  </a:cubicBezTo>
                  <a:cubicBezTo>
                    <a:pt x="420" y="60"/>
                    <a:pt x="540" y="180"/>
                    <a:pt x="540" y="210"/>
                  </a:cubicBezTo>
                  <a:cubicBezTo>
                    <a:pt x="540" y="240"/>
                    <a:pt x="360" y="240"/>
                    <a:pt x="360" y="210"/>
                  </a:cubicBezTo>
                  <a:cubicBezTo>
                    <a:pt x="360" y="180"/>
                    <a:pt x="450" y="60"/>
                    <a:pt x="540" y="30"/>
                  </a:cubicBezTo>
                  <a:cubicBezTo>
                    <a:pt x="630" y="0"/>
                    <a:pt x="810" y="0"/>
                    <a:pt x="900" y="30"/>
                  </a:cubicBezTo>
                  <a:cubicBezTo>
                    <a:pt x="990" y="60"/>
                    <a:pt x="1080" y="180"/>
                    <a:pt x="1080" y="210"/>
                  </a:cubicBezTo>
                  <a:cubicBezTo>
                    <a:pt x="1080" y="240"/>
                    <a:pt x="900" y="240"/>
                    <a:pt x="900" y="210"/>
                  </a:cubicBezTo>
                  <a:cubicBezTo>
                    <a:pt x="900" y="180"/>
                    <a:pt x="960" y="60"/>
                    <a:pt x="1080" y="30"/>
                  </a:cubicBezTo>
                  <a:cubicBezTo>
                    <a:pt x="1200" y="0"/>
                    <a:pt x="1410" y="15"/>
                    <a:pt x="1620" y="3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Line 12"/>
            <p:cNvSpPr>
              <a:spLocks noChangeShapeType="1"/>
            </p:cNvSpPr>
            <p:nvPr/>
          </p:nvSpPr>
          <p:spPr bwMode="auto">
            <a:xfrm>
              <a:off x="5634" y="11343"/>
              <a:ext cx="1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3"/>
            <p:cNvSpPr>
              <a:spLocks/>
            </p:cNvSpPr>
            <p:nvPr/>
          </p:nvSpPr>
          <p:spPr bwMode="auto">
            <a:xfrm>
              <a:off x="5634" y="11343"/>
              <a:ext cx="1495" cy="1350"/>
            </a:xfrm>
            <a:custGeom>
              <a:avLst/>
              <a:gdLst>
                <a:gd name="T0" fmla="*/ 0 w 1980"/>
                <a:gd name="T1" fmla="*/ 0 h 1800"/>
                <a:gd name="T2" fmla="*/ 0 w 1980"/>
                <a:gd name="T3" fmla="*/ 241 h 1800"/>
                <a:gd name="T4" fmla="*/ 276 w 1980"/>
                <a:gd name="T5" fmla="*/ 241 h 1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0" h="1800">
                  <a:moveTo>
                    <a:pt x="0" y="0"/>
                  </a:moveTo>
                  <a:lnTo>
                    <a:pt x="0" y="1800"/>
                  </a:lnTo>
                  <a:lnTo>
                    <a:pt x="1980" y="18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4"/>
            <p:cNvSpPr>
              <a:spLocks/>
            </p:cNvSpPr>
            <p:nvPr/>
          </p:nvSpPr>
          <p:spPr bwMode="auto">
            <a:xfrm>
              <a:off x="5748" y="10668"/>
              <a:ext cx="158" cy="1350"/>
            </a:xfrm>
            <a:custGeom>
              <a:avLst/>
              <a:gdLst>
                <a:gd name="T0" fmla="*/ 5 w 210"/>
                <a:gd name="T1" fmla="*/ 0 h 1800"/>
                <a:gd name="T2" fmla="*/ 5 w 210"/>
                <a:gd name="T3" fmla="*/ 96 h 1800"/>
                <a:gd name="T4" fmla="*/ 29 w 210"/>
                <a:gd name="T5" fmla="*/ 121 h 1800"/>
                <a:gd name="T6" fmla="*/ 5 w 210"/>
                <a:gd name="T7" fmla="*/ 145 h 1800"/>
                <a:gd name="T8" fmla="*/ 29 w 210"/>
                <a:gd name="T9" fmla="*/ 241 h 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1800">
                  <a:moveTo>
                    <a:pt x="30" y="0"/>
                  </a:moveTo>
                  <a:cubicBezTo>
                    <a:pt x="15" y="285"/>
                    <a:pt x="0" y="570"/>
                    <a:pt x="30" y="720"/>
                  </a:cubicBezTo>
                  <a:cubicBezTo>
                    <a:pt x="60" y="870"/>
                    <a:pt x="210" y="840"/>
                    <a:pt x="210" y="900"/>
                  </a:cubicBezTo>
                  <a:cubicBezTo>
                    <a:pt x="210" y="960"/>
                    <a:pt x="30" y="930"/>
                    <a:pt x="30" y="1080"/>
                  </a:cubicBezTo>
                  <a:cubicBezTo>
                    <a:pt x="30" y="1230"/>
                    <a:pt x="120" y="1515"/>
                    <a:pt x="210" y="18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Text Box 15"/>
            <p:cNvSpPr txBox="1">
              <a:spLocks noChangeArrowheads="1"/>
            </p:cNvSpPr>
            <p:nvPr/>
          </p:nvSpPr>
          <p:spPr bwMode="auto">
            <a:xfrm>
              <a:off x="3868" y="9993"/>
              <a:ext cx="1359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b="0">
                  <a:latin typeface="Times New Roman" pitchFamily="18" charset="0"/>
                </a:rPr>
                <a:t>Power cable with inductance =150nH</a:t>
              </a:r>
              <a:endParaRPr lang="en-US" altLang="en-US" sz="1800" b="0"/>
            </a:p>
          </p:txBody>
        </p:sp>
        <p:sp>
          <p:nvSpPr>
            <p:cNvPr id="75796" name="Text Box 16"/>
            <p:cNvSpPr txBox="1">
              <a:spLocks noChangeArrowheads="1"/>
            </p:cNvSpPr>
            <p:nvPr/>
          </p:nvSpPr>
          <p:spPr bwMode="auto">
            <a:xfrm>
              <a:off x="5906" y="11613"/>
              <a:ext cx="149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b="0">
                  <a:latin typeface="Times New Roman" pitchFamily="18" charset="0"/>
                </a:rPr>
                <a:t>Circuit trace with inductance=60nH</a:t>
              </a:r>
              <a:endParaRPr lang="en-US" altLang="en-US" sz="1800" b="0"/>
            </a:p>
          </p:txBody>
        </p:sp>
        <p:sp>
          <p:nvSpPr>
            <p:cNvPr id="75797" name="Text Box 17"/>
            <p:cNvSpPr txBox="1">
              <a:spLocks noChangeArrowheads="1"/>
            </p:cNvSpPr>
            <p:nvPr/>
          </p:nvSpPr>
          <p:spPr bwMode="auto">
            <a:xfrm>
              <a:off x="5906" y="10263"/>
              <a:ext cx="1494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b="0">
                  <a:latin typeface="Times New Roman" pitchFamily="18" charset="0"/>
                </a:rPr>
                <a:t>Circuit trace with inductance=35nH</a:t>
              </a:r>
              <a:endParaRPr lang="en-US" altLang="en-US" sz="18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Appendix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Answers to exercises</a:t>
            </a:r>
          </a:p>
        </p:txBody>
      </p:sp>
      <p:sp>
        <p:nvSpPr>
          <p:cNvPr id="7680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680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A07380-8838-490A-A0A8-95685DAEBEE0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zh-TW" dirty="0" smtClean="0">
                <a:ea typeface="新細明體" charset="-120"/>
              </a:rPr>
              <a:t>Q&amp;A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on capacitor array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dirty="0" smtClean="0">
                <a:ea typeface="新細明體" charset="-120"/>
              </a:rPr>
              <a:t>Should the impedance of inductance X</a:t>
            </a:r>
            <a:r>
              <a:rPr lang="en-US" altLang="zh-TW" sz="2400" baseline="-25000" dirty="0" smtClean="0">
                <a:ea typeface="新細明體" charset="-120"/>
              </a:rPr>
              <a:t>Ltot3</a:t>
            </a:r>
            <a:r>
              <a:rPr lang="en-US" altLang="zh-TW" sz="2400" dirty="0" smtClean="0">
                <a:ea typeface="新細明體" charset="-120"/>
              </a:rPr>
              <a:t> and capacitance X</a:t>
            </a:r>
            <a:r>
              <a:rPr lang="en-US" altLang="zh-TW" sz="2400" baseline="-25000" dirty="0" smtClean="0">
                <a:ea typeface="新細明體" charset="-120"/>
              </a:rPr>
              <a:t>Ctot3</a:t>
            </a:r>
            <a:r>
              <a:rPr lang="en-US" altLang="zh-TW" sz="2400" dirty="0" smtClean="0">
                <a:ea typeface="新細明體" charset="-120"/>
              </a:rPr>
              <a:t> (both are 0.1 </a:t>
            </a:r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)</a:t>
            </a:r>
            <a:r>
              <a:rPr lang="en-US" altLang="zh-TW" sz="2400" dirty="0" smtClean="0">
                <a:ea typeface="新細明體" charset="-120"/>
              </a:rPr>
              <a:t> be added together since they are in series? (The total equivalent C</a:t>
            </a:r>
            <a:r>
              <a:rPr lang="en-US" altLang="zh-TW" sz="2400" baseline="-25000" dirty="0" smtClean="0">
                <a:ea typeface="新細明體" charset="-120"/>
              </a:rPr>
              <a:t>tot3</a:t>
            </a:r>
            <a:r>
              <a:rPr lang="en-US" altLang="zh-TW" sz="2400" dirty="0" smtClean="0">
                <a:ea typeface="新細明體" charset="-120"/>
              </a:rPr>
              <a:t>=0.5uF, L</a:t>
            </a:r>
            <a:r>
              <a:rPr lang="en-US" altLang="zh-TW" sz="2400" baseline="-25000" dirty="0" smtClean="0">
                <a:ea typeface="新細明體" charset="-120"/>
              </a:rPr>
              <a:t>Ctot3</a:t>
            </a:r>
            <a:r>
              <a:rPr lang="en-US" altLang="zh-TW" sz="2400" dirty="0" smtClean="0">
                <a:ea typeface="新細明體" charset="-120"/>
              </a:rPr>
              <a:t>=5nH/32)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err="1" smtClean="0">
                <a:ea typeface="新細明體" charset="-120"/>
              </a:rPr>
              <a:t>Ans</a:t>
            </a:r>
            <a:r>
              <a:rPr lang="en-US" altLang="zh-TW" sz="2400" dirty="0" smtClean="0">
                <a:ea typeface="新細明體" charset="-120"/>
              </a:rPr>
              <a:t>: Yes they should be added together. But at 3.18MHz, X</a:t>
            </a:r>
            <a:r>
              <a:rPr lang="en-US" altLang="zh-TW" sz="2400" baseline="-25000" dirty="0" smtClean="0">
                <a:ea typeface="新細明體" charset="-120"/>
              </a:rPr>
              <a:t>Ltot3(3.18MHz) </a:t>
            </a:r>
            <a:r>
              <a:rPr lang="en-US" altLang="zh-TW" sz="2400" dirty="0" smtClean="0">
                <a:ea typeface="新細明體" charset="-120"/>
              </a:rPr>
              <a:t>=2 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</a:t>
            </a:r>
            <a:r>
              <a:rPr lang="en-US" altLang="zh-TW" sz="2400" dirty="0" smtClean="0">
                <a:ea typeface="新細明體" charset="-120"/>
              </a:rPr>
              <a:t> 3.18M (5nH/32) </a:t>
            </a:r>
            <a:r>
              <a:rPr lang="en-US" altLang="zh-TW" sz="2400" dirty="0" smtClean="0">
                <a:ea typeface="新細明體" charset="-120"/>
                <a:sym typeface="Symbol" pitchFamily="18" charset="2"/>
              </a:rPr>
              <a:t></a:t>
            </a:r>
            <a:r>
              <a:rPr lang="en-US" altLang="zh-TW" sz="2400" dirty="0" smtClean="0">
                <a:ea typeface="新細明體" charset="-120"/>
              </a:rPr>
              <a:t> 3x10</a:t>
            </a:r>
            <a:r>
              <a:rPr lang="en-US" altLang="zh-TW" sz="2400" baseline="30000" dirty="0" smtClean="0">
                <a:ea typeface="新細明體" charset="-120"/>
              </a:rPr>
              <a:t>-3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</a:t>
            </a:r>
            <a:r>
              <a:rPr lang="en-US" altLang="zh-TW" sz="2400" dirty="0" smtClean="0">
                <a:ea typeface="新細明體" charset="-120"/>
              </a:rPr>
              <a:t> (very low), while X</a:t>
            </a:r>
            <a:r>
              <a:rPr lang="en-US" altLang="zh-TW" sz="2400" baseline="-25000" dirty="0" smtClean="0">
                <a:ea typeface="新細明體" charset="-120"/>
              </a:rPr>
              <a:t>Ctot3(3.18MHz) </a:t>
            </a:r>
            <a:r>
              <a:rPr lang="en-US" altLang="zh-TW" sz="2400" dirty="0" smtClean="0">
                <a:ea typeface="新細明體" charset="-120"/>
              </a:rPr>
              <a:t>= 1/[2 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</a:t>
            </a:r>
            <a:r>
              <a:rPr lang="en-US" altLang="zh-TW" sz="2400" dirty="0" smtClean="0">
                <a:ea typeface="新細明體" charset="-120"/>
              </a:rPr>
              <a:t> 3.18M (0.5uF)] </a:t>
            </a:r>
            <a:r>
              <a:rPr lang="en-US" altLang="zh-TW" sz="2400" dirty="0" smtClean="0">
                <a:ea typeface="新細明體" charset="-120"/>
                <a:sym typeface="Symbol" pitchFamily="18" charset="2"/>
              </a:rPr>
              <a:t></a:t>
            </a:r>
            <a:r>
              <a:rPr lang="en-US" altLang="zh-TW" sz="2400" dirty="0" smtClean="0">
                <a:ea typeface="新細明體" charset="-120"/>
              </a:rPr>
              <a:t> 0.1 </a:t>
            </a:r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</a:t>
            </a:r>
            <a:r>
              <a:rPr lang="en-US" altLang="zh-TW" sz="2400" baseline="-250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>
                <a:ea typeface="新細明體" charset="-120"/>
              </a:rPr>
              <a:t>On the other hand at 100MHz, X</a:t>
            </a:r>
            <a:r>
              <a:rPr lang="en-US" altLang="zh-TW" sz="2400" baseline="-25000" dirty="0" smtClean="0">
                <a:ea typeface="新細明體" charset="-120"/>
              </a:rPr>
              <a:t>Ltot3(100MHz) </a:t>
            </a:r>
            <a:r>
              <a:rPr lang="en-US" altLang="zh-TW" sz="2400" dirty="0" smtClean="0">
                <a:ea typeface="新細明體" charset="-120"/>
              </a:rPr>
              <a:t>= 2 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</a:t>
            </a:r>
            <a:r>
              <a:rPr lang="en-US" altLang="zh-TW" sz="2400" dirty="0" smtClean="0">
                <a:ea typeface="新細明體" charset="-120"/>
              </a:rPr>
              <a:t> 100M (5nH/32) </a:t>
            </a:r>
            <a:r>
              <a:rPr lang="en-US" altLang="zh-TW" sz="2400" dirty="0" smtClean="0">
                <a:ea typeface="新細明體" charset="-120"/>
                <a:sym typeface="Symbol" pitchFamily="18" charset="2"/>
              </a:rPr>
              <a:t></a:t>
            </a:r>
            <a:r>
              <a:rPr lang="en-US" altLang="zh-TW" sz="2400" dirty="0" smtClean="0">
                <a:ea typeface="新細明體" charset="-120"/>
              </a:rPr>
              <a:t>0.1 </a:t>
            </a:r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</a:t>
            </a:r>
            <a:r>
              <a:rPr lang="en-US" altLang="zh-TW" sz="2400" dirty="0" smtClean="0">
                <a:ea typeface="新細明體" charset="-120"/>
              </a:rPr>
              <a:t> while X</a:t>
            </a:r>
            <a:r>
              <a:rPr lang="en-US" altLang="zh-TW" sz="2400" baseline="-25000" dirty="0" smtClean="0">
                <a:ea typeface="新細明體" charset="-120"/>
              </a:rPr>
              <a:t> Ctot3(100MHz) </a:t>
            </a:r>
            <a:r>
              <a:rPr lang="en-US" altLang="zh-TW" sz="2400" dirty="0" smtClean="0">
                <a:ea typeface="新細明體" charset="-120"/>
              </a:rPr>
              <a:t>=1/[2 </a:t>
            </a:r>
            <a:r>
              <a:rPr lang="en-US" altLang="zh-TW" sz="2800" dirty="0" smtClean="0">
                <a:ea typeface="新細明體" charset="-120"/>
                <a:sym typeface="Symbol" pitchFamily="18" charset="2"/>
              </a:rPr>
              <a:t></a:t>
            </a:r>
            <a:r>
              <a:rPr lang="en-US" altLang="zh-TW" sz="2400" dirty="0" smtClean="0">
                <a:ea typeface="新細明體" charset="-120"/>
              </a:rPr>
              <a:t> 100M (0.5uF)]</a:t>
            </a:r>
            <a:r>
              <a:rPr lang="en-US" altLang="zh-TW" sz="2400" dirty="0" smtClean="0">
                <a:ea typeface="新細明體" charset="-120"/>
                <a:sym typeface="Symbol" pitchFamily="18" charset="2"/>
              </a:rPr>
              <a:t></a:t>
            </a:r>
            <a:r>
              <a:rPr lang="en-US" altLang="zh-TW" sz="2400" dirty="0" smtClean="0">
                <a:ea typeface="新細明體" charset="-120"/>
              </a:rPr>
              <a:t> 3x10</a:t>
            </a:r>
            <a:r>
              <a:rPr lang="en-US" altLang="zh-TW" sz="2400" baseline="30000" dirty="0" smtClean="0">
                <a:ea typeface="新細明體" charset="-120"/>
              </a:rPr>
              <a:t>-3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</a:t>
            </a:r>
            <a:r>
              <a:rPr lang="en-US" altLang="zh-TW" sz="2400" dirty="0" smtClean="0">
                <a:ea typeface="新細明體" charset="-120"/>
              </a:rPr>
              <a:t> is low.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>
                <a:ea typeface="新細明體" charset="-120"/>
              </a:rPr>
              <a:t>So between 3.18MHz and 100MHz, when X</a:t>
            </a:r>
            <a:r>
              <a:rPr lang="en-US" altLang="zh-TW" sz="2400" baseline="-25000" dirty="0" smtClean="0">
                <a:ea typeface="新細明體" charset="-120"/>
              </a:rPr>
              <a:t>C</a:t>
            </a:r>
            <a:r>
              <a:rPr lang="en-US" altLang="zh-TW" sz="2400" dirty="0" smtClean="0">
                <a:ea typeface="新細明體" charset="-120"/>
              </a:rPr>
              <a:t> and X</a:t>
            </a:r>
            <a:r>
              <a:rPr lang="en-US" altLang="zh-TW" sz="2400" baseline="-25000" dirty="0" smtClean="0">
                <a:ea typeface="新細明體" charset="-120"/>
              </a:rPr>
              <a:t>L</a:t>
            </a:r>
            <a:r>
              <a:rPr lang="en-US" altLang="zh-TW" sz="2400" dirty="0" smtClean="0">
                <a:ea typeface="新細明體" charset="-120"/>
              </a:rPr>
              <a:t> are added they will not be too much larger than 0.1</a:t>
            </a:r>
            <a:r>
              <a:rPr lang="en-US" altLang="zh-TW" sz="2400" baseline="-250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  <a:sym typeface="Symbol" pitchFamily="18" charset="2"/>
              </a:rPr>
              <a:t>.</a:t>
            </a:r>
            <a:r>
              <a:rPr lang="en-US" altLang="zh-TW" sz="2400" baseline="-25000" dirty="0" smtClean="0">
                <a:ea typeface="新細明體" charset="-120"/>
              </a:rPr>
              <a:t> </a:t>
            </a:r>
          </a:p>
        </p:txBody>
      </p:sp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D32D68-DA22-4955-8562-2E76FE3F65EA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 sz="1000" smtClean="0"/>
          </a:p>
        </p:txBody>
      </p:sp>
      <p:grpSp>
        <p:nvGrpSpPr>
          <p:cNvPr id="77830" name="Group 40"/>
          <p:cNvGrpSpPr>
            <a:grpSpLocks/>
          </p:cNvGrpSpPr>
          <p:nvPr/>
        </p:nvGrpSpPr>
        <p:grpSpPr bwMode="auto">
          <a:xfrm>
            <a:off x="5523695" y="214821"/>
            <a:ext cx="3266440" cy="1447800"/>
            <a:chOff x="2784" y="2762"/>
            <a:chExt cx="2880" cy="1366"/>
          </a:xfrm>
        </p:grpSpPr>
        <p:sp>
          <p:nvSpPr>
            <p:cNvPr id="77831" name="Rectangle 4"/>
            <p:cNvSpPr>
              <a:spLocks noChangeArrowheads="1"/>
            </p:cNvSpPr>
            <p:nvPr/>
          </p:nvSpPr>
          <p:spPr bwMode="auto">
            <a:xfrm>
              <a:off x="2784" y="2880"/>
              <a:ext cx="1920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832" name="Line 5"/>
            <p:cNvSpPr>
              <a:spLocks noChangeShapeType="1"/>
            </p:cNvSpPr>
            <p:nvPr/>
          </p:nvSpPr>
          <p:spPr bwMode="auto">
            <a:xfrm>
              <a:off x="2784" y="29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Freeform 6"/>
            <p:cNvSpPr>
              <a:spLocks/>
            </p:cNvSpPr>
            <p:nvPr/>
          </p:nvSpPr>
          <p:spPr bwMode="auto">
            <a:xfrm>
              <a:off x="3072" y="2928"/>
              <a:ext cx="271" cy="85"/>
            </a:xfrm>
            <a:custGeom>
              <a:avLst/>
              <a:gdLst>
                <a:gd name="T0" fmla="*/ 0 w 271"/>
                <a:gd name="T1" fmla="*/ 42 h 85"/>
                <a:gd name="T2" fmla="*/ 70 w 271"/>
                <a:gd name="T3" fmla="*/ 16 h 85"/>
                <a:gd name="T4" fmla="*/ 88 w 271"/>
                <a:gd name="T5" fmla="*/ 85 h 85"/>
                <a:gd name="T6" fmla="*/ 61 w 271"/>
                <a:gd name="T7" fmla="*/ 68 h 85"/>
                <a:gd name="T8" fmla="*/ 114 w 271"/>
                <a:gd name="T9" fmla="*/ 7 h 85"/>
                <a:gd name="T10" fmla="*/ 175 w 271"/>
                <a:gd name="T11" fmla="*/ 16 h 85"/>
                <a:gd name="T12" fmla="*/ 140 w 271"/>
                <a:gd name="T13" fmla="*/ 85 h 85"/>
                <a:gd name="T14" fmla="*/ 192 w 271"/>
                <a:gd name="T15" fmla="*/ 16 h 85"/>
                <a:gd name="T16" fmla="*/ 236 w 271"/>
                <a:gd name="T17" fmla="*/ 24 h 85"/>
                <a:gd name="T18" fmla="*/ 245 w 271"/>
                <a:gd name="T19" fmla="*/ 50 h 85"/>
                <a:gd name="T20" fmla="*/ 271 w 271"/>
                <a:gd name="T21" fmla="*/ 59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85">
                  <a:moveTo>
                    <a:pt x="0" y="42"/>
                  </a:moveTo>
                  <a:cubicBezTo>
                    <a:pt x="28" y="14"/>
                    <a:pt x="30" y="2"/>
                    <a:pt x="70" y="16"/>
                  </a:cubicBezTo>
                  <a:cubicBezTo>
                    <a:pt x="95" y="40"/>
                    <a:pt x="98" y="51"/>
                    <a:pt x="88" y="85"/>
                  </a:cubicBezTo>
                  <a:cubicBezTo>
                    <a:pt x="79" y="79"/>
                    <a:pt x="65" y="78"/>
                    <a:pt x="61" y="68"/>
                  </a:cubicBezTo>
                  <a:cubicBezTo>
                    <a:pt x="51" y="43"/>
                    <a:pt x="101" y="15"/>
                    <a:pt x="114" y="7"/>
                  </a:cubicBezTo>
                  <a:cubicBezTo>
                    <a:pt x="134" y="10"/>
                    <a:pt x="163" y="0"/>
                    <a:pt x="175" y="16"/>
                  </a:cubicBezTo>
                  <a:cubicBezTo>
                    <a:pt x="215" y="70"/>
                    <a:pt x="163" y="78"/>
                    <a:pt x="140" y="85"/>
                  </a:cubicBezTo>
                  <a:cubicBezTo>
                    <a:pt x="150" y="39"/>
                    <a:pt x="149" y="29"/>
                    <a:pt x="192" y="16"/>
                  </a:cubicBezTo>
                  <a:cubicBezTo>
                    <a:pt x="207" y="19"/>
                    <a:pt x="223" y="16"/>
                    <a:pt x="236" y="24"/>
                  </a:cubicBezTo>
                  <a:cubicBezTo>
                    <a:pt x="244" y="29"/>
                    <a:pt x="239" y="44"/>
                    <a:pt x="245" y="50"/>
                  </a:cubicBezTo>
                  <a:cubicBezTo>
                    <a:pt x="251" y="56"/>
                    <a:pt x="271" y="59"/>
                    <a:pt x="271" y="5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Line 7"/>
            <p:cNvSpPr>
              <a:spLocks noChangeShapeType="1"/>
            </p:cNvSpPr>
            <p:nvPr/>
          </p:nvSpPr>
          <p:spPr bwMode="auto">
            <a:xfrm>
              <a:off x="3312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Line 8"/>
            <p:cNvSpPr>
              <a:spLocks noChangeShapeType="1"/>
            </p:cNvSpPr>
            <p:nvPr/>
          </p:nvSpPr>
          <p:spPr bwMode="auto">
            <a:xfrm>
              <a:off x="3456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6" name="Line 9"/>
            <p:cNvSpPr>
              <a:spLocks noChangeShapeType="1"/>
            </p:cNvSpPr>
            <p:nvPr/>
          </p:nvSpPr>
          <p:spPr bwMode="auto">
            <a:xfrm>
              <a:off x="3504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7" name="Line 10"/>
            <p:cNvSpPr>
              <a:spLocks noChangeShapeType="1"/>
            </p:cNvSpPr>
            <p:nvPr/>
          </p:nvSpPr>
          <p:spPr bwMode="auto">
            <a:xfrm>
              <a:off x="3504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8" name="Freeform 11"/>
            <p:cNvSpPr>
              <a:spLocks/>
            </p:cNvSpPr>
            <p:nvPr/>
          </p:nvSpPr>
          <p:spPr bwMode="auto">
            <a:xfrm>
              <a:off x="3072" y="3120"/>
              <a:ext cx="271" cy="85"/>
            </a:xfrm>
            <a:custGeom>
              <a:avLst/>
              <a:gdLst>
                <a:gd name="T0" fmla="*/ 0 w 271"/>
                <a:gd name="T1" fmla="*/ 42 h 85"/>
                <a:gd name="T2" fmla="*/ 70 w 271"/>
                <a:gd name="T3" fmla="*/ 16 h 85"/>
                <a:gd name="T4" fmla="*/ 88 w 271"/>
                <a:gd name="T5" fmla="*/ 85 h 85"/>
                <a:gd name="T6" fmla="*/ 61 w 271"/>
                <a:gd name="T7" fmla="*/ 68 h 85"/>
                <a:gd name="T8" fmla="*/ 114 w 271"/>
                <a:gd name="T9" fmla="*/ 7 h 85"/>
                <a:gd name="T10" fmla="*/ 175 w 271"/>
                <a:gd name="T11" fmla="*/ 16 h 85"/>
                <a:gd name="T12" fmla="*/ 140 w 271"/>
                <a:gd name="T13" fmla="*/ 85 h 85"/>
                <a:gd name="T14" fmla="*/ 192 w 271"/>
                <a:gd name="T15" fmla="*/ 16 h 85"/>
                <a:gd name="T16" fmla="*/ 236 w 271"/>
                <a:gd name="T17" fmla="*/ 24 h 85"/>
                <a:gd name="T18" fmla="*/ 245 w 271"/>
                <a:gd name="T19" fmla="*/ 50 h 85"/>
                <a:gd name="T20" fmla="*/ 271 w 271"/>
                <a:gd name="T21" fmla="*/ 59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85">
                  <a:moveTo>
                    <a:pt x="0" y="42"/>
                  </a:moveTo>
                  <a:cubicBezTo>
                    <a:pt x="28" y="14"/>
                    <a:pt x="30" y="2"/>
                    <a:pt x="70" y="16"/>
                  </a:cubicBezTo>
                  <a:cubicBezTo>
                    <a:pt x="95" y="40"/>
                    <a:pt x="98" y="51"/>
                    <a:pt x="88" y="85"/>
                  </a:cubicBezTo>
                  <a:cubicBezTo>
                    <a:pt x="79" y="79"/>
                    <a:pt x="65" y="78"/>
                    <a:pt x="61" y="68"/>
                  </a:cubicBezTo>
                  <a:cubicBezTo>
                    <a:pt x="51" y="43"/>
                    <a:pt x="101" y="15"/>
                    <a:pt x="114" y="7"/>
                  </a:cubicBezTo>
                  <a:cubicBezTo>
                    <a:pt x="134" y="10"/>
                    <a:pt x="163" y="0"/>
                    <a:pt x="175" y="16"/>
                  </a:cubicBezTo>
                  <a:cubicBezTo>
                    <a:pt x="215" y="70"/>
                    <a:pt x="163" y="78"/>
                    <a:pt x="140" y="85"/>
                  </a:cubicBezTo>
                  <a:cubicBezTo>
                    <a:pt x="150" y="39"/>
                    <a:pt x="149" y="29"/>
                    <a:pt x="192" y="16"/>
                  </a:cubicBezTo>
                  <a:cubicBezTo>
                    <a:pt x="207" y="19"/>
                    <a:pt x="223" y="16"/>
                    <a:pt x="236" y="24"/>
                  </a:cubicBezTo>
                  <a:cubicBezTo>
                    <a:pt x="244" y="29"/>
                    <a:pt x="239" y="44"/>
                    <a:pt x="245" y="50"/>
                  </a:cubicBezTo>
                  <a:cubicBezTo>
                    <a:pt x="251" y="56"/>
                    <a:pt x="271" y="59"/>
                    <a:pt x="271" y="5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9" name="Line 12"/>
            <p:cNvSpPr>
              <a:spLocks noChangeShapeType="1"/>
            </p:cNvSpPr>
            <p:nvPr/>
          </p:nvSpPr>
          <p:spPr bwMode="auto">
            <a:xfrm>
              <a:off x="3312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0" name="Line 13"/>
            <p:cNvSpPr>
              <a:spLocks noChangeShapeType="1"/>
            </p:cNvSpPr>
            <p:nvPr/>
          </p:nvSpPr>
          <p:spPr bwMode="auto">
            <a:xfrm>
              <a:off x="3456" y="31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Line 14"/>
            <p:cNvSpPr>
              <a:spLocks noChangeShapeType="1"/>
            </p:cNvSpPr>
            <p:nvPr/>
          </p:nvSpPr>
          <p:spPr bwMode="auto">
            <a:xfrm>
              <a:off x="3504" y="31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2" name="Line 15"/>
            <p:cNvSpPr>
              <a:spLocks noChangeShapeType="1"/>
            </p:cNvSpPr>
            <p:nvPr/>
          </p:nvSpPr>
          <p:spPr bwMode="auto">
            <a:xfrm>
              <a:off x="3504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Freeform 16"/>
            <p:cNvSpPr>
              <a:spLocks/>
            </p:cNvSpPr>
            <p:nvPr/>
          </p:nvSpPr>
          <p:spPr bwMode="auto">
            <a:xfrm>
              <a:off x="3072" y="3360"/>
              <a:ext cx="271" cy="85"/>
            </a:xfrm>
            <a:custGeom>
              <a:avLst/>
              <a:gdLst>
                <a:gd name="T0" fmla="*/ 0 w 271"/>
                <a:gd name="T1" fmla="*/ 42 h 85"/>
                <a:gd name="T2" fmla="*/ 70 w 271"/>
                <a:gd name="T3" fmla="*/ 16 h 85"/>
                <a:gd name="T4" fmla="*/ 88 w 271"/>
                <a:gd name="T5" fmla="*/ 85 h 85"/>
                <a:gd name="T6" fmla="*/ 61 w 271"/>
                <a:gd name="T7" fmla="*/ 68 h 85"/>
                <a:gd name="T8" fmla="*/ 114 w 271"/>
                <a:gd name="T9" fmla="*/ 7 h 85"/>
                <a:gd name="T10" fmla="*/ 175 w 271"/>
                <a:gd name="T11" fmla="*/ 16 h 85"/>
                <a:gd name="T12" fmla="*/ 140 w 271"/>
                <a:gd name="T13" fmla="*/ 85 h 85"/>
                <a:gd name="T14" fmla="*/ 192 w 271"/>
                <a:gd name="T15" fmla="*/ 16 h 85"/>
                <a:gd name="T16" fmla="*/ 236 w 271"/>
                <a:gd name="T17" fmla="*/ 24 h 85"/>
                <a:gd name="T18" fmla="*/ 245 w 271"/>
                <a:gd name="T19" fmla="*/ 50 h 85"/>
                <a:gd name="T20" fmla="*/ 271 w 271"/>
                <a:gd name="T21" fmla="*/ 59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85">
                  <a:moveTo>
                    <a:pt x="0" y="42"/>
                  </a:moveTo>
                  <a:cubicBezTo>
                    <a:pt x="28" y="14"/>
                    <a:pt x="30" y="2"/>
                    <a:pt x="70" y="16"/>
                  </a:cubicBezTo>
                  <a:cubicBezTo>
                    <a:pt x="95" y="40"/>
                    <a:pt x="98" y="51"/>
                    <a:pt x="88" y="85"/>
                  </a:cubicBezTo>
                  <a:cubicBezTo>
                    <a:pt x="79" y="79"/>
                    <a:pt x="65" y="78"/>
                    <a:pt x="61" y="68"/>
                  </a:cubicBezTo>
                  <a:cubicBezTo>
                    <a:pt x="51" y="43"/>
                    <a:pt x="101" y="15"/>
                    <a:pt x="114" y="7"/>
                  </a:cubicBezTo>
                  <a:cubicBezTo>
                    <a:pt x="134" y="10"/>
                    <a:pt x="163" y="0"/>
                    <a:pt x="175" y="16"/>
                  </a:cubicBezTo>
                  <a:cubicBezTo>
                    <a:pt x="215" y="70"/>
                    <a:pt x="163" y="78"/>
                    <a:pt x="140" y="85"/>
                  </a:cubicBezTo>
                  <a:cubicBezTo>
                    <a:pt x="150" y="39"/>
                    <a:pt x="149" y="29"/>
                    <a:pt x="192" y="16"/>
                  </a:cubicBezTo>
                  <a:cubicBezTo>
                    <a:pt x="207" y="19"/>
                    <a:pt x="223" y="16"/>
                    <a:pt x="236" y="24"/>
                  </a:cubicBezTo>
                  <a:cubicBezTo>
                    <a:pt x="244" y="29"/>
                    <a:pt x="239" y="44"/>
                    <a:pt x="245" y="50"/>
                  </a:cubicBezTo>
                  <a:cubicBezTo>
                    <a:pt x="251" y="56"/>
                    <a:pt x="271" y="59"/>
                    <a:pt x="271" y="5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Line 17"/>
            <p:cNvSpPr>
              <a:spLocks noChangeShapeType="1"/>
            </p:cNvSpPr>
            <p:nvPr/>
          </p:nvSpPr>
          <p:spPr bwMode="auto">
            <a:xfrm>
              <a:off x="3312" y="34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5" name="Line 18"/>
            <p:cNvSpPr>
              <a:spLocks noChangeShapeType="1"/>
            </p:cNvSpPr>
            <p:nvPr/>
          </p:nvSpPr>
          <p:spPr bwMode="auto">
            <a:xfrm>
              <a:off x="3456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6" name="Line 19"/>
            <p:cNvSpPr>
              <a:spLocks noChangeShapeType="1"/>
            </p:cNvSpPr>
            <p:nvPr/>
          </p:nvSpPr>
          <p:spPr bwMode="auto">
            <a:xfrm>
              <a:off x="3504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Line 20"/>
            <p:cNvSpPr>
              <a:spLocks noChangeShapeType="1"/>
            </p:cNvSpPr>
            <p:nvPr/>
          </p:nvSpPr>
          <p:spPr bwMode="auto">
            <a:xfrm>
              <a:off x="3504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Line 21"/>
            <p:cNvSpPr>
              <a:spLocks noChangeShapeType="1"/>
            </p:cNvSpPr>
            <p:nvPr/>
          </p:nvSpPr>
          <p:spPr bwMode="auto">
            <a:xfrm>
              <a:off x="3072" y="29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Freeform 22"/>
            <p:cNvSpPr>
              <a:spLocks/>
            </p:cNvSpPr>
            <p:nvPr/>
          </p:nvSpPr>
          <p:spPr bwMode="auto">
            <a:xfrm>
              <a:off x="3072" y="3792"/>
              <a:ext cx="271" cy="85"/>
            </a:xfrm>
            <a:custGeom>
              <a:avLst/>
              <a:gdLst>
                <a:gd name="T0" fmla="*/ 0 w 271"/>
                <a:gd name="T1" fmla="*/ 42 h 85"/>
                <a:gd name="T2" fmla="*/ 70 w 271"/>
                <a:gd name="T3" fmla="*/ 16 h 85"/>
                <a:gd name="T4" fmla="*/ 88 w 271"/>
                <a:gd name="T5" fmla="*/ 85 h 85"/>
                <a:gd name="T6" fmla="*/ 61 w 271"/>
                <a:gd name="T7" fmla="*/ 68 h 85"/>
                <a:gd name="T8" fmla="*/ 114 w 271"/>
                <a:gd name="T9" fmla="*/ 7 h 85"/>
                <a:gd name="T10" fmla="*/ 175 w 271"/>
                <a:gd name="T11" fmla="*/ 16 h 85"/>
                <a:gd name="T12" fmla="*/ 140 w 271"/>
                <a:gd name="T13" fmla="*/ 85 h 85"/>
                <a:gd name="T14" fmla="*/ 192 w 271"/>
                <a:gd name="T15" fmla="*/ 16 h 85"/>
                <a:gd name="T16" fmla="*/ 236 w 271"/>
                <a:gd name="T17" fmla="*/ 24 h 85"/>
                <a:gd name="T18" fmla="*/ 245 w 271"/>
                <a:gd name="T19" fmla="*/ 50 h 85"/>
                <a:gd name="T20" fmla="*/ 271 w 271"/>
                <a:gd name="T21" fmla="*/ 59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85">
                  <a:moveTo>
                    <a:pt x="0" y="42"/>
                  </a:moveTo>
                  <a:cubicBezTo>
                    <a:pt x="28" y="14"/>
                    <a:pt x="30" y="2"/>
                    <a:pt x="70" y="16"/>
                  </a:cubicBezTo>
                  <a:cubicBezTo>
                    <a:pt x="95" y="40"/>
                    <a:pt x="98" y="51"/>
                    <a:pt x="88" y="85"/>
                  </a:cubicBezTo>
                  <a:cubicBezTo>
                    <a:pt x="79" y="79"/>
                    <a:pt x="65" y="78"/>
                    <a:pt x="61" y="68"/>
                  </a:cubicBezTo>
                  <a:cubicBezTo>
                    <a:pt x="51" y="43"/>
                    <a:pt x="101" y="15"/>
                    <a:pt x="114" y="7"/>
                  </a:cubicBezTo>
                  <a:cubicBezTo>
                    <a:pt x="134" y="10"/>
                    <a:pt x="163" y="0"/>
                    <a:pt x="175" y="16"/>
                  </a:cubicBezTo>
                  <a:cubicBezTo>
                    <a:pt x="215" y="70"/>
                    <a:pt x="163" y="78"/>
                    <a:pt x="140" y="85"/>
                  </a:cubicBezTo>
                  <a:cubicBezTo>
                    <a:pt x="150" y="39"/>
                    <a:pt x="149" y="29"/>
                    <a:pt x="192" y="16"/>
                  </a:cubicBezTo>
                  <a:cubicBezTo>
                    <a:pt x="207" y="19"/>
                    <a:pt x="223" y="16"/>
                    <a:pt x="236" y="24"/>
                  </a:cubicBezTo>
                  <a:cubicBezTo>
                    <a:pt x="244" y="29"/>
                    <a:pt x="239" y="44"/>
                    <a:pt x="245" y="50"/>
                  </a:cubicBezTo>
                  <a:cubicBezTo>
                    <a:pt x="251" y="56"/>
                    <a:pt x="271" y="59"/>
                    <a:pt x="271" y="5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Line 23"/>
            <p:cNvSpPr>
              <a:spLocks noChangeShapeType="1"/>
            </p:cNvSpPr>
            <p:nvPr/>
          </p:nvSpPr>
          <p:spPr bwMode="auto">
            <a:xfrm>
              <a:off x="3312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1" name="Line 24"/>
            <p:cNvSpPr>
              <a:spLocks noChangeShapeType="1"/>
            </p:cNvSpPr>
            <p:nvPr/>
          </p:nvSpPr>
          <p:spPr bwMode="auto">
            <a:xfrm>
              <a:off x="345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2" name="Line 25"/>
            <p:cNvSpPr>
              <a:spLocks noChangeShapeType="1"/>
            </p:cNvSpPr>
            <p:nvPr/>
          </p:nvSpPr>
          <p:spPr bwMode="auto">
            <a:xfrm>
              <a:off x="3504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3" name="Line 26"/>
            <p:cNvSpPr>
              <a:spLocks noChangeShapeType="1"/>
            </p:cNvSpPr>
            <p:nvPr/>
          </p:nvSpPr>
          <p:spPr bwMode="auto">
            <a:xfrm>
              <a:off x="3504" y="38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4" name="Line 27"/>
            <p:cNvSpPr>
              <a:spLocks noChangeShapeType="1"/>
            </p:cNvSpPr>
            <p:nvPr/>
          </p:nvSpPr>
          <p:spPr bwMode="auto">
            <a:xfrm>
              <a:off x="3744" y="29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5" name="Oval 28"/>
            <p:cNvSpPr>
              <a:spLocks noChangeArrowheads="1"/>
            </p:cNvSpPr>
            <p:nvPr/>
          </p:nvSpPr>
          <p:spPr bwMode="auto">
            <a:xfrm>
              <a:off x="3312" y="34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856" name="Oval 29"/>
            <p:cNvSpPr>
              <a:spLocks noChangeArrowheads="1"/>
            </p:cNvSpPr>
            <p:nvPr/>
          </p:nvSpPr>
          <p:spPr bwMode="auto">
            <a:xfrm>
              <a:off x="3312" y="35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857" name="Oval 30"/>
            <p:cNvSpPr>
              <a:spLocks noChangeArrowheads="1"/>
            </p:cNvSpPr>
            <p:nvPr/>
          </p:nvSpPr>
          <p:spPr bwMode="auto">
            <a:xfrm>
              <a:off x="331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858" name="Text Box 31"/>
            <p:cNvSpPr txBox="1">
              <a:spLocks noChangeArrowheads="1"/>
            </p:cNvSpPr>
            <p:nvPr/>
          </p:nvSpPr>
          <p:spPr bwMode="auto">
            <a:xfrm>
              <a:off x="3830" y="2762"/>
              <a:ext cx="433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C</a:t>
              </a:r>
              <a:r>
                <a:rPr lang="en-US" altLang="zh-TW" sz="2400" b="0" baseline="-25000">
                  <a:latin typeface="Times New Roman" pitchFamily="18" charset="0"/>
                </a:rPr>
                <a:t>3</a:t>
              </a:r>
              <a:endParaRPr lang="en-US" altLang="zh-TW" sz="2400" b="0">
                <a:latin typeface="Times New Roman" pitchFamily="18" charset="0"/>
              </a:endParaRPr>
            </a:p>
          </p:txBody>
        </p:sp>
        <p:sp>
          <p:nvSpPr>
            <p:cNvPr id="77859" name="Text Box 32"/>
            <p:cNvSpPr txBox="1">
              <a:spLocks noChangeArrowheads="1"/>
            </p:cNvSpPr>
            <p:nvPr/>
          </p:nvSpPr>
          <p:spPr bwMode="auto">
            <a:xfrm>
              <a:off x="3840" y="2976"/>
              <a:ext cx="43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C</a:t>
              </a:r>
              <a:r>
                <a:rPr lang="en-US" altLang="zh-TW" sz="2400" b="0" baseline="-25000">
                  <a:latin typeface="Times New Roman" pitchFamily="18" charset="0"/>
                </a:rPr>
                <a:t>3</a:t>
              </a:r>
              <a:endParaRPr lang="en-US" altLang="zh-TW" sz="2400" b="0">
                <a:latin typeface="Times New Roman" pitchFamily="18" charset="0"/>
              </a:endParaRPr>
            </a:p>
          </p:txBody>
        </p:sp>
        <p:sp>
          <p:nvSpPr>
            <p:cNvPr id="77860" name="Text Box 33"/>
            <p:cNvSpPr txBox="1">
              <a:spLocks noChangeArrowheads="1"/>
            </p:cNvSpPr>
            <p:nvPr/>
          </p:nvSpPr>
          <p:spPr bwMode="auto">
            <a:xfrm>
              <a:off x="3888" y="3649"/>
              <a:ext cx="433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C</a:t>
              </a:r>
              <a:r>
                <a:rPr lang="en-US" altLang="zh-TW" sz="2400" b="0" baseline="-25000">
                  <a:latin typeface="Times New Roman" pitchFamily="18" charset="0"/>
                </a:rPr>
                <a:t>3</a:t>
              </a:r>
              <a:endParaRPr lang="en-US" altLang="zh-TW" sz="2400" b="0">
                <a:latin typeface="Times New Roman" pitchFamily="18" charset="0"/>
              </a:endParaRPr>
            </a:p>
          </p:txBody>
        </p:sp>
        <p:sp>
          <p:nvSpPr>
            <p:cNvPr id="77861" name="Freeform 34"/>
            <p:cNvSpPr>
              <a:spLocks/>
            </p:cNvSpPr>
            <p:nvPr/>
          </p:nvSpPr>
          <p:spPr bwMode="auto">
            <a:xfrm>
              <a:off x="3312" y="2832"/>
              <a:ext cx="570" cy="1235"/>
            </a:xfrm>
            <a:custGeom>
              <a:avLst/>
              <a:gdLst>
                <a:gd name="T0" fmla="*/ 73 w 583"/>
                <a:gd name="T1" fmla="*/ 166 h 1170"/>
                <a:gd name="T2" fmla="*/ 0 w 583"/>
                <a:gd name="T3" fmla="*/ 612 h 1170"/>
                <a:gd name="T4" fmla="*/ 9 w 583"/>
                <a:gd name="T5" fmla="*/ 956 h 1170"/>
                <a:gd name="T6" fmla="*/ 65 w 583"/>
                <a:gd name="T7" fmla="*/ 1401 h 1170"/>
                <a:gd name="T8" fmla="*/ 110 w 583"/>
                <a:gd name="T9" fmla="*/ 1503 h 1170"/>
                <a:gd name="T10" fmla="*/ 231 w 583"/>
                <a:gd name="T11" fmla="*/ 1646 h 1170"/>
                <a:gd name="T12" fmla="*/ 365 w 583"/>
                <a:gd name="T13" fmla="*/ 1708 h 1170"/>
                <a:gd name="T14" fmla="*/ 417 w 583"/>
                <a:gd name="T15" fmla="*/ 1682 h 1170"/>
                <a:gd name="T16" fmla="*/ 448 w 583"/>
                <a:gd name="T17" fmla="*/ 1607 h 1170"/>
                <a:gd name="T18" fmla="*/ 477 w 583"/>
                <a:gd name="T19" fmla="*/ 1401 h 1170"/>
                <a:gd name="T20" fmla="*/ 477 w 583"/>
                <a:gd name="T21" fmla="*/ 880 h 1170"/>
                <a:gd name="T22" fmla="*/ 454 w 583"/>
                <a:gd name="T23" fmla="*/ 373 h 1170"/>
                <a:gd name="T24" fmla="*/ 432 w 583"/>
                <a:gd name="T25" fmla="*/ 140 h 1170"/>
                <a:gd name="T26" fmla="*/ 290 w 583"/>
                <a:gd name="T27" fmla="*/ 0 h 1170"/>
                <a:gd name="T28" fmla="*/ 216 w 583"/>
                <a:gd name="T29" fmla="*/ 51 h 1170"/>
                <a:gd name="T30" fmla="*/ 148 w 583"/>
                <a:gd name="T31" fmla="*/ 91 h 1170"/>
                <a:gd name="T32" fmla="*/ 98 w 583"/>
                <a:gd name="T33" fmla="*/ 64 h 1170"/>
                <a:gd name="T34" fmla="*/ 91 w 583"/>
                <a:gd name="T35" fmla="*/ 140 h 1170"/>
                <a:gd name="T36" fmla="*/ 73 w 583"/>
                <a:gd name="T37" fmla="*/ 166 h 1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3" h="1170">
                  <a:moveTo>
                    <a:pt x="87" y="114"/>
                  </a:moveTo>
                  <a:cubicBezTo>
                    <a:pt x="6" y="195"/>
                    <a:pt x="11" y="312"/>
                    <a:pt x="0" y="419"/>
                  </a:cubicBezTo>
                  <a:cubicBezTo>
                    <a:pt x="3" y="498"/>
                    <a:pt x="5" y="576"/>
                    <a:pt x="9" y="655"/>
                  </a:cubicBezTo>
                  <a:cubicBezTo>
                    <a:pt x="14" y="749"/>
                    <a:pt x="29" y="876"/>
                    <a:pt x="78" y="960"/>
                  </a:cubicBezTo>
                  <a:cubicBezTo>
                    <a:pt x="93" y="985"/>
                    <a:pt x="115" y="1006"/>
                    <a:pt x="131" y="1030"/>
                  </a:cubicBezTo>
                  <a:cubicBezTo>
                    <a:pt x="174" y="1094"/>
                    <a:pt x="186" y="1115"/>
                    <a:pt x="270" y="1126"/>
                  </a:cubicBezTo>
                  <a:cubicBezTo>
                    <a:pt x="324" y="1144"/>
                    <a:pt x="371" y="1162"/>
                    <a:pt x="428" y="1170"/>
                  </a:cubicBezTo>
                  <a:cubicBezTo>
                    <a:pt x="429" y="1170"/>
                    <a:pt x="485" y="1156"/>
                    <a:pt x="489" y="1152"/>
                  </a:cubicBezTo>
                  <a:cubicBezTo>
                    <a:pt x="504" y="1137"/>
                    <a:pt x="524" y="1100"/>
                    <a:pt x="524" y="1100"/>
                  </a:cubicBezTo>
                  <a:cubicBezTo>
                    <a:pt x="538" y="1054"/>
                    <a:pt x="549" y="1007"/>
                    <a:pt x="558" y="960"/>
                  </a:cubicBezTo>
                  <a:cubicBezTo>
                    <a:pt x="566" y="837"/>
                    <a:pt x="583" y="724"/>
                    <a:pt x="558" y="603"/>
                  </a:cubicBezTo>
                  <a:cubicBezTo>
                    <a:pt x="551" y="486"/>
                    <a:pt x="540" y="371"/>
                    <a:pt x="532" y="254"/>
                  </a:cubicBezTo>
                  <a:cubicBezTo>
                    <a:pt x="531" y="246"/>
                    <a:pt x="531" y="121"/>
                    <a:pt x="506" y="96"/>
                  </a:cubicBezTo>
                  <a:cubicBezTo>
                    <a:pt x="444" y="34"/>
                    <a:pt x="421" y="28"/>
                    <a:pt x="340" y="0"/>
                  </a:cubicBezTo>
                  <a:cubicBezTo>
                    <a:pt x="286" y="11"/>
                    <a:pt x="298" y="21"/>
                    <a:pt x="253" y="35"/>
                  </a:cubicBezTo>
                  <a:cubicBezTo>
                    <a:pt x="224" y="65"/>
                    <a:pt x="216" y="72"/>
                    <a:pt x="174" y="62"/>
                  </a:cubicBezTo>
                  <a:cubicBezTo>
                    <a:pt x="149" y="35"/>
                    <a:pt x="145" y="14"/>
                    <a:pt x="113" y="44"/>
                  </a:cubicBezTo>
                  <a:cubicBezTo>
                    <a:pt x="110" y="61"/>
                    <a:pt x="111" y="80"/>
                    <a:pt x="105" y="96"/>
                  </a:cubicBezTo>
                  <a:cubicBezTo>
                    <a:pt x="102" y="104"/>
                    <a:pt x="87" y="114"/>
                    <a:pt x="87" y="114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3333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2" name="Text Box 35"/>
            <p:cNvSpPr txBox="1">
              <a:spLocks noChangeArrowheads="1"/>
            </p:cNvSpPr>
            <p:nvPr/>
          </p:nvSpPr>
          <p:spPr bwMode="auto">
            <a:xfrm>
              <a:off x="4022" y="3193"/>
              <a:ext cx="732" cy="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 dirty="0">
                  <a:latin typeface="Times New Roman" pitchFamily="18" charset="0"/>
                </a:rPr>
                <a:t>Cap.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 dirty="0">
                  <a:latin typeface="Times New Roman" pitchFamily="18" charset="0"/>
                </a:rPr>
                <a:t>array</a:t>
              </a:r>
            </a:p>
          </p:txBody>
        </p:sp>
        <p:sp>
          <p:nvSpPr>
            <p:cNvPr id="77863" name="Line 36"/>
            <p:cNvSpPr>
              <a:spLocks noChangeShapeType="1"/>
            </p:cNvSpPr>
            <p:nvPr/>
          </p:nvSpPr>
          <p:spPr bwMode="auto">
            <a:xfrm flipH="1" flipV="1">
              <a:off x="3216" y="2832"/>
              <a:ext cx="192" cy="96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4" name="Line 37"/>
            <p:cNvSpPr>
              <a:spLocks noChangeShapeType="1"/>
            </p:cNvSpPr>
            <p:nvPr/>
          </p:nvSpPr>
          <p:spPr bwMode="auto">
            <a:xfrm>
              <a:off x="3744" y="38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5" name="AutoShape 38"/>
            <p:cNvSpPr>
              <a:spLocks/>
            </p:cNvSpPr>
            <p:nvPr/>
          </p:nvSpPr>
          <p:spPr bwMode="auto">
            <a:xfrm>
              <a:off x="4560" y="2976"/>
              <a:ext cx="384" cy="912"/>
            </a:xfrm>
            <a:prstGeom prst="rightBrace">
              <a:avLst>
                <a:gd name="adj1" fmla="val 197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866" name="Text Box 39"/>
            <p:cNvSpPr txBox="1">
              <a:spLocks noChangeArrowheads="1"/>
            </p:cNvSpPr>
            <p:nvPr/>
          </p:nvSpPr>
          <p:spPr bwMode="auto">
            <a:xfrm>
              <a:off x="5040" y="3264"/>
              <a:ext cx="624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0">
                  <a:latin typeface="Times New Roman" pitchFamily="18" charset="0"/>
                </a:rPr>
                <a:t>C</a:t>
              </a:r>
              <a:r>
                <a:rPr lang="en-US" altLang="zh-TW" sz="2400" b="0" baseline="-25000">
                  <a:latin typeface="Times New Roman" pitchFamily="18" charset="0"/>
                </a:rPr>
                <a:t>tot3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Answers:</a:t>
            </a:r>
          </a:p>
        </p:txBody>
      </p:sp>
      <p:sp>
        <p:nvSpPr>
          <p:cNvPr id="78853" name="Text Box 4"/>
          <p:cNvSpPr>
            <a:spLocks noGrp="1" noChangeArrowheads="1"/>
          </p:cNvSpPr>
          <p:nvPr>
            <p:ph idx="1"/>
          </p:nvPr>
        </p:nvSpPr>
        <p:spPr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Answer1: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err="1" smtClean="0"/>
              <a:t>Tr</a:t>
            </a:r>
            <a:r>
              <a:rPr lang="en-US" altLang="en-US" sz="1400" dirty="0" smtClean="0"/>
              <a:t>=2.5ns.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Answer2: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(</a:t>
            </a:r>
            <a:r>
              <a:rPr lang="en-US" altLang="en-US" sz="1400" dirty="0" err="1" smtClean="0"/>
              <a:t>i</a:t>
            </a:r>
            <a:r>
              <a:rPr lang="en-US" altLang="en-US" sz="1400" dirty="0" smtClean="0"/>
              <a:t>) noise N=0?  </a:t>
            </a:r>
            <a:r>
              <a:rPr lang="en-US" altLang="en-US" sz="1400" dirty="0" err="1" smtClean="0"/>
              <a:t>Ans</a:t>
            </a:r>
            <a:r>
              <a:rPr lang="en-US" altLang="en-US" sz="1400" dirty="0" smtClean="0"/>
              <a:t>: 2.8-0-2.5=0.3 positive, </a:t>
            </a:r>
            <a:r>
              <a:rPr lang="en-US" altLang="en-US" sz="1400" dirty="0" err="1" smtClean="0"/>
              <a:t>gateC</a:t>
            </a:r>
            <a:r>
              <a:rPr lang="en-US" altLang="en-US" sz="1400" dirty="0" smtClean="0"/>
              <a:t> out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(ii) noise N=0.5? Ans:2.8-0.5-2.5=-0.2V neg. so </a:t>
            </a:r>
            <a:r>
              <a:rPr lang="en-US" altLang="en-US" sz="1400" dirty="0" err="1" smtClean="0"/>
              <a:t>gateC</a:t>
            </a:r>
            <a:r>
              <a:rPr lang="en-US" altLang="en-US" sz="1400" dirty="0" smtClean="0"/>
              <a:t> out is 0 (ii) Why there is noise N? </a:t>
            </a:r>
            <a:r>
              <a:rPr lang="en-US" altLang="en-US" sz="1400" dirty="0" err="1" smtClean="0"/>
              <a:t>ans</a:t>
            </a:r>
            <a:r>
              <a:rPr lang="en-US" altLang="en-US" sz="1400" dirty="0" smtClean="0"/>
              <a:t>: ground loop, long wire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Answer3: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Exercise: When gate A is on , N=0.5V , what is </a:t>
            </a:r>
            <a:r>
              <a:rPr lang="en-US" altLang="en-US" sz="1400" dirty="0" err="1" smtClean="0"/>
              <a:t>Vdiff</a:t>
            </a:r>
            <a:r>
              <a:rPr lang="en-US" altLang="en-US" sz="1400" dirty="0" smtClean="0"/>
              <a:t>? ANS:  V0=2.5(FIXED),V1=2.5: v0+v1-(V0-v1)=2.5+2.5-(2.5-2.5)=5V, N has no effect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Exercise: When gate A is off , N=0.5V, what is </a:t>
            </a:r>
            <a:r>
              <a:rPr lang="en-US" altLang="en-US" sz="1400" dirty="0" err="1" smtClean="0"/>
              <a:t>Vdiff</a:t>
            </a:r>
            <a:r>
              <a:rPr lang="en-US" altLang="en-US" sz="1400" dirty="0" smtClean="0"/>
              <a:t>? ANS: V0=2.5(FIXED), V1=0: v0+v1-(V0-v1)=2.5+0-(2.5-0)= 0V, N has no effect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Answer4 : (verified on 29 March 2016)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Board level bypass </a:t>
            </a:r>
            <a:r>
              <a:rPr lang="en-US" altLang="en-US" sz="1400" dirty="0" err="1" smtClean="0"/>
              <a:t>capciator</a:t>
            </a:r>
            <a:r>
              <a:rPr lang="en-US" altLang="en-US" sz="1400" dirty="0" smtClean="0"/>
              <a:t>(C2)=500uF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Capacitor array </a:t>
            </a:r>
            <a:r>
              <a:rPr lang="en-US" altLang="en-US" sz="1400" dirty="0" err="1" smtClean="0"/>
              <a:t>totoal</a:t>
            </a:r>
            <a:r>
              <a:rPr lang="en-US" altLang="en-US" sz="1400" dirty="0" smtClean="0"/>
              <a:t>=</a:t>
            </a:r>
            <a:r>
              <a:rPr lang="en-US" altLang="en-US" sz="1400" dirty="0" err="1" smtClean="0"/>
              <a:t>C_total_array</a:t>
            </a:r>
            <a:r>
              <a:rPr lang="en-US" altLang="en-US" sz="1400" dirty="0" smtClean="0"/>
              <a:t>=12.5uF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Number o </a:t>
            </a:r>
            <a:r>
              <a:rPr lang="en-US" altLang="en-US" sz="1400" dirty="0" err="1" smtClean="0"/>
              <a:t>capacyor</a:t>
            </a:r>
            <a:r>
              <a:rPr lang="en-US" altLang="en-US" sz="1400" dirty="0" smtClean="0"/>
              <a:t> in the cap. Array(N)=157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Each element of the cap. array isC3 = 0.079uF.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Answer5 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C1=7.3uF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C2=0.875uF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C3=0.24uF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CE87A2-8242-41B9-94C6-FCA7912E5BD2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supply systems (v8b)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E3AB6-3907-4B5A-BAAA-1BF649A9122B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7194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100" dirty="0">
                <a:ea typeface="新細明體" charset="-120"/>
              </a:rPr>
              <a:t>Alternative method (differential signaling)</a:t>
            </a:r>
            <a:r>
              <a:rPr lang="en-US" altLang="zh-TW" sz="2100" dirty="0" smtClean="0">
                <a:ea typeface="新細明體" charset="-120"/>
              </a:rPr>
              <a:t/>
            </a:r>
            <a:br>
              <a:rPr lang="en-US" altLang="zh-TW" sz="2100" dirty="0" smtClean="0">
                <a:ea typeface="新細明體" charset="-120"/>
              </a:rPr>
            </a:br>
            <a:r>
              <a:rPr lang="en-US" altLang="zh-TW" sz="2100" dirty="0" smtClean="0">
                <a:ea typeface="新細明體" charset="-120"/>
              </a:rPr>
              <a:t>to reduce ground noise (expensive) by using differential logic gates and transmission lines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20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z="1800" dirty="0" smtClean="0">
                <a:ea typeface="新細明體" charset="-120"/>
              </a:rPr>
              <a:t>Gate C sees </a:t>
            </a:r>
            <a:r>
              <a:rPr lang="en-US" altLang="zh-TW" sz="1800" dirty="0" err="1" smtClean="0">
                <a:ea typeface="新細明體" charset="-120"/>
              </a:rPr>
              <a:t>V_diff</a:t>
            </a:r>
            <a:endParaRPr lang="en-US" altLang="zh-TW" sz="1800" dirty="0" smtClean="0">
              <a:ea typeface="新細明體" charset="-120"/>
            </a:endParaRPr>
          </a:p>
          <a:p>
            <a:pPr eaLnBrk="1" hangingPunct="1"/>
            <a:r>
              <a:rPr lang="en-US" altLang="zh-TW" sz="1800" dirty="0" smtClean="0">
                <a:ea typeface="新細明體" charset="-120"/>
              </a:rPr>
              <a:t>V0=2.5 (fixed), </a:t>
            </a:r>
          </a:p>
          <a:p>
            <a:pPr eaLnBrk="1" hangingPunct="1"/>
            <a:r>
              <a:rPr lang="en-US" altLang="zh-TW" sz="1800" dirty="0" smtClean="0">
                <a:ea typeface="新細明體" charset="-120"/>
              </a:rPr>
              <a:t>When a gate  is on, V1 =2.5 else V1=0 </a:t>
            </a:r>
          </a:p>
          <a:p>
            <a:pPr eaLnBrk="1" hangingPunct="1"/>
            <a:r>
              <a:rPr lang="en-US" altLang="zh-TW" sz="1800" dirty="0" smtClean="0">
                <a:ea typeface="新細明體" charset="-120"/>
              </a:rPr>
              <a:t>A method to remove ground connection noise</a:t>
            </a:r>
          </a:p>
          <a:p>
            <a:r>
              <a:rPr lang="en-US" altLang="zh-TW" sz="1800" dirty="0" smtClean="0">
                <a:ea typeface="新細明體" charset="-120"/>
              </a:rPr>
              <a:t>Differential signaling logic </a:t>
            </a:r>
            <a:r>
              <a:rPr lang="en-US" altLang="zh-TW" sz="1800" dirty="0">
                <a:ea typeface="新細明體" charset="-120"/>
              </a:rPr>
              <a:t>uses 3 </a:t>
            </a:r>
            <a:r>
              <a:rPr lang="en-US" altLang="zh-TW" sz="1800" dirty="0" smtClean="0">
                <a:ea typeface="新細明體" charset="-120"/>
              </a:rPr>
              <a:t>wires (2 signals plus ground)  </a:t>
            </a:r>
            <a:r>
              <a:rPr lang="en-US" altLang="zh-TW" sz="1800" dirty="0">
                <a:ea typeface="新細明體" charset="-120"/>
              </a:rPr>
              <a:t>to connect a stage to the </a:t>
            </a:r>
            <a:r>
              <a:rPr lang="en-US" altLang="zh-TW" sz="1800" dirty="0" smtClean="0">
                <a:ea typeface="新細明體" charset="-120"/>
              </a:rPr>
              <a:t>next, while the usual </a:t>
            </a:r>
            <a:r>
              <a:rPr lang="en-US" altLang="zh-TW" sz="1800" dirty="0">
                <a:ea typeface="新細明體" charset="-120"/>
              </a:rPr>
              <a:t>non-differential signaling logic </a:t>
            </a:r>
            <a:r>
              <a:rPr lang="en-US" altLang="zh-TW" sz="1800" dirty="0" smtClean="0">
                <a:ea typeface="新細明體" charset="-120"/>
              </a:rPr>
              <a:t>uses 2 wires (signal + ground) only.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9BB84C-F8B7-49E2-A1EB-CE69D83CEF39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 sz="1000" smtClean="0"/>
          </a:p>
        </p:txBody>
      </p:sp>
      <p:pic>
        <p:nvPicPr>
          <p:cNvPr id="35846" name="Picture 5" descr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64785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1143000" y="64770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3971846" y="5867400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=2.5-V</a:t>
            </a:r>
            <a:r>
              <a:rPr lang="en-US" altLang="en-US" sz="1800" baseline="-25000" dirty="0"/>
              <a:t>1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4191000" y="5653881"/>
            <a:ext cx="1004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=2.5+V</a:t>
            </a:r>
            <a:r>
              <a:rPr lang="en-US" altLang="en-US" sz="1800" baseline="-25000" dirty="0"/>
              <a:t>1</a:t>
            </a:r>
          </a:p>
        </p:txBody>
      </p:sp>
      <p:pic>
        <p:nvPicPr>
          <p:cNvPr id="35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37238"/>
            <a:ext cx="21034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2532" y="478737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1846" y="515670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V0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549135" y="5359566"/>
            <a:ext cx="375165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49135" y="4972041"/>
            <a:ext cx="233397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400" smtClean="0"/>
              <a:t>Signal propagation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DC85FC-CE12-42E7-B2B3-C53CA042CBF5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 sz="1000" smtClean="0"/>
          </a:p>
        </p:txBody>
      </p:sp>
      <p:pic>
        <p:nvPicPr>
          <p:cNvPr id="36870" name="Picture 4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97313"/>
            <a:ext cx="43434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 descr="500px-Differential_Signa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6450"/>
            <a:ext cx="56388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4108450" y="747713"/>
            <a:ext cx="503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/>
              <a:t>http://en.wikipedia.org/wiki/Differential_signaling</a:t>
            </a:r>
          </a:p>
        </p:txBody>
      </p:sp>
    </p:spTree>
    <p:extLst>
      <p:ext uri="{BB962C8B-B14F-4D97-AF65-F5344CB8AC3E}">
        <p14:creationId xmlns:p14="http://schemas.microsoft.com/office/powerpoint/2010/main" val="29786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Frequency response of a low pass trace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Shorter rise time pushes frequency requirement higher. Important results: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(1) A circuit has flat frequency response up to and including F_knee (</a:t>
            </a:r>
            <a:r>
              <a:rPr lang="en-US" altLang="zh-TW" smtClean="0">
                <a:ea typeface="新細明體" charset="-120"/>
                <a:sym typeface="Symbol" pitchFamily="18" charset="2"/>
              </a:rPr>
              <a:t></a:t>
            </a:r>
            <a:r>
              <a:rPr lang="en-US" altLang="zh-TW" smtClean="0">
                <a:ea typeface="新細明體" charset="-120"/>
              </a:rPr>
              <a:t>0.5/Tr) will pass the digital signal with rise edge (Tr). 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(2) The behavior above F_knee of a digital circuit will have little effect on how it processes digital signals. 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(3) Frequency lower than F_knee will affect the long term behavior of the signal.</a:t>
            </a:r>
          </a:p>
        </p:txBody>
      </p:sp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DF8310-8CEE-4EE5-9B22-F2895191B65B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How to apply the F_knee technique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Find or estimate </a:t>
            </a:r>
            <a:r>
              <a:rPr lang="en-US" altLang="zh-TW" dirty="0" err="1" smtClean="0">
                <a:ea typeface="新細明體" charset="-120"/>
              </a:rPr>
              <a:t>Tr</a:t>
            </a:r>
            <a:r>
              <a:rPr lang="en-US" altLang="zh-TW" dirty="0" smtClean="0">
                <a:ea typeface="新細明體" charset="-120"/>
              </a:rPr>
              <a:t> rise time of your signal. 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Find </a:t>
            </a:r>
            <a:r>
              <a:rPr lang="en-US" altLang="zh-TW" dirty="0" err="1" smtClean="0">
                <a:ea typeface="新細明體" charset="-120"/>
              </a:rPr>
              <a:t>F_knee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</a:t>
            </a:r>
            <a:r>
              <a:rPr lang="en-US" altLang="zh-TW" dirty="0" smtClean="0">
                <a:ea typeface="新細明體" charset="-120"/>
              </a:rPr>
              <a:t> 0.5/</a:t>
            </a:r>
            <a:r>
              <a:rPr lang="en-US" altLang="zh-TW" dirty="0" err="1" smtClean="0">
                <a:ea typeface="新細明體" charset="-120"/>
              </a:rPr>
              <a:t>Tr</a:t>
            </a:r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Now whether your circuit can pass this signal or not depends on whether the circuit has flat frequency up to </a:t>
            </a:r>
            <a:r>
              <a:rPr lang="en-US" altLang="zh-TW" dirty="0" err="1" smtClean="0">
                <a:ea typeface="新細明體" charset="-120"/>
              </a:rPr>
              <a:t>F_knee</a:t>
            </a:r>
            <a:r>
              <a:rPr lang="en-US" altLang="zh-TW" dirty="0" smtClean="0">
                <a:ea typeface="新細明體" charset="-120"/>
              </a:rPr>
              <a:t> or not.</a:t>
            </a:r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smtClean="0">
                <a:ea typeface="新細明體" charset="-120"/>
              </a:rPr>
              <a:t>power supply systems (v8b)</a:t>
            </a:r>
            <a:endParaRPr lang="en-US" altLang="en-US" sz="1000">
              <a:ea typeface="新細明體" charset="-120"/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DBA06D-8BAB-427C-9098-8C87B1A6A633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4959</TotalTime>
  <Words>4317</Words>
  <Application>Microsoft Office PowerPoint</Application>
  <PresentationFormat>On-screen Show (4:3)</PresentationFormat>
  <Paragraphs>843</Paragraphs>
  <Slides>77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Office Theme</vt:lpstr>
      <vt:lpstr>Clip</vt:lpstr>
      <vt:lpstr>Equation</vt:lpstr>
      <vt:lpstr>公式</vt:lpstr>
      <vt:lpstr> High Speed Logic</vt:lpstr>
      <vt:lpstr>Part 1</vt:lpstr>
      <vt:lpstr>0.1 Frequency / time relation</vt:lpstr>
      <vt:lpstr>0.1 Knee frequency calculation Convert rise-time edge (Tr) and frequency (Fknee)</vt:lpstr>
      <vt:lpstr>Analog / digital signal relation</vt:lpstr>
      <vt:lpstr> </vt:lpstr>
      <vt:lpstr>Short term (edge) response by F_knee</vt:lpstr>
      <vt:lpstr>Frequency response of a low pass trace</vt:lpstr>
      <vt:lpstr>How to apply the F_knee technique</vt:lpstr>
      <vt:lpstr>Example</vt:lpstr>
      <vt:lpstr>F_knee method is only an approximation</vt:lpstr>
      <vt:lpstr>Power exercise 1</vt:lpstr>
      <vt:lpstr>0.2 The horror of large dI/dt </vt:lpstr>
      <vt:lpstr>Speed  dI/dt problem</vt:lpstr>
      <vt:lpstr>Speed  dV/dt problems</vt:lpstr>
      <vt:lpstr>How to find dI/dt from dV/dt</vt:lpstr>
      <vt:lpstr>PowerPoint Presentation</vt:lpstr>
      <vt:lpstr>Showed two important relations</vt:lpstr>
      <vt:lpstr>Effect of dI/dt at output and at power supply is similar dI/dt  is difficult to measure, so use  dV/dt easier estimate, it is easier</vt:lpstr>
      <vt:lpstr>Max(dIcapacitor/dt)   1/T10-902  Shorter Tr will give larger dI/dt, which will cause ground bounce. </vt:lpstr>
      <vt:lpstr>Exercise 2</vt:lpstr>
      <vt:lpstr>Part 2</vt:lpstr>
      <vt:lpstr>Power system</vt:lpstr>
      <vt:lpstr>Fixed and variable Power supply</vt:lpstr>
      <vt:lpstr>Power exercise 3</vt:lpstr>
      <vt:lpstr>Example: Use of 7805 power stabilizer and opto isolator</vt:lpstr>
      <vt:lpstr>Board level Power supply sys.</vt:lpstr>
      <vt:lpstr>Method  (in single ended signaling) to reduce ground noise (low cost) for normal gates : return current is the same as the ground</vt:lpstr>
      <vt:lpstr> </vt:lpstr>
      <vt:lpstr> </vt:lpstr>
      <vt:lpstr>Voltage reference problems</vt:lpstr>
      <vt:lpstr>Power Exercise 4</vt:lpstr>
      <vt:lpstr> </vt:lpstr>
      <vt:lpstr>Use of power, ground planes and capacitor array</vt:lpstr>
      <vt:lpstr>Power system design techniques: Multi-layer Power distribution </vt:lpstr>
      <vt:lpstr>Level 1: Power distribution wiring</vt:lpstr>
      <vt:lpstr>Level 2 :Board level filtering</vt:lpstr>
      <vt:lpstr>Demo</vt:lpstr>
      <vt:lpstr>A PC mother board with board level by-pass filter (use parallel capacitors to make a big one: reduce leg inductance; save size and cost) </vt:lpstr>
      <vt:lpstr>PowerPoint Presentation</vt:lpstr>
      <vt:lpstr>Level 3: Local filtering at individual integrated circuits</vt:lpstr>
      <vt:lpstr>Analogous to the water delivery system</vt:lpstr>
      <vt:lpstr>Multi-level by pass capacitors design</vt:lpstr>
      <vt:lpstr>Power supply bypass capacitor design</vt:lpstr>
      <vt:lpstr>Revision of important formulas (Remember them!!!!)</vt:lpstr>
      <vt:lpstr>Level 1 - Power distribution lines</vt:lpstr>
      <vt:lpstr>Level 2 - bypass capacitor design</vt:lpstr>
      <vt:lpstr>Capacitor array C3 (a number of surface mounted capacitors)</vt:lpstr>
      <vt:lpstr>Capacitor array C3 (a number of new type surface mounted capacitors)</vt:lpstr>
      <vt:lpstr>Board level filtering calculations Why board level by-pass cap. C2 is needed?</vt:lpstr>
      <vt:lpstr>Procedure for level 2 (board level) calculation</vt:lpstr>
      <vt:lpstr>Given:N=100 gates, C=10pF load in  t =5ns, supply voltage= E,inductance Lpcable= 100nH</vt:lpstr>
      <vt:lpstr>Additional Explanation</vt:lpstr>
      <vt:lpstr>Step2-2:</vt:lpstr>
      <vt:lpstr>Step2-3: Find at what signal frequency the inductor has too much impedance</vt:lpstr>
      <vt:lpstr>Photos of the board and caps(board C2 and Cap array C3).</vt:lpstr>
      <vt:lpstr>Step2-4: Find board level by-pass cap. to give an alternative power path at high freq.</vt:lpstr>
      <vt:lpstr>Level 3 Local filtering</vt:lpstr>
      <vt:lpstr>Level 3 - Local filtering</vt:lpstr>
      <vt:lpstr>When Freq. &gt;159KHz, the power supply cannot supply current</vt:lpstr>
      <vt:lpstr>But the board level by-pass cap has inductance 5nH at its legs</vt:lpstr>
      <vt:lpstr>When Freq. F2 &gt;3.18Mhz, the board bypass cap. cannot supply current</vt:lpstr>
      <vt:lpstr>Level 3 Design procedures</vt:lpstr>
      <vt:lpstr>Capacitor array number N calculations Ltot3=Max. tolerable induct. for all array capacitors Xmax= Max. tolerable impedance for all array capacitors</vt:lpstr>
      <vt:lpstr>Capacitor array number N calculations Ltot3=Max. tolerable induct. for all array capacitors Xmax= Max. tolerable impedance for all array capacitors</vt:lpstr>
      <vt:lpstr>Step 3-4  Find (C3):the minimum value of each Cap. array element </vt:lpstr>
      <vt:lpstr>Note: Verify that when F2=3.18MHz or T2=157ns,  </vt:lpstr>
      <vt:lpstr>Overall impedance X and Freq. plot</vt:lpstr>
      <vt:lpstr>A summary of the steps :</vt:lpstr>
      <vt:lpstr>Power exercise 5</vt:lpstr>
      <vt:lpstr>Power Exercise 6</vt:lpstr>
      <vt:lpstr>Appendix</vt:lpstr>
      <vt:lpstr>Q&amp;A  on capacitor array</vt:lpstr>
      <vt:lpstr>Answers:</vt:lpstr>
      <vt:lpstr>Appendix</vt:lpstr>
      <vt:lpstr>Alternative method (differential signaling) to reduce ground noise (expensive) by using differential logic gates and transmission lines</vt:lpstr>
      <vt:lpstr>Signal propagation</vt:lpstr>
    </vt:vector>
  </TitlesOfParts>
  <Company>CSE Department, 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planes and power systems</dc:title>
  <dc:creator>kin hong Wong</dc:creator>
  <cp:lastModifiedBy>khwong</cp:lastModifiedBy>
  <cp:revision>202</cp:revision>
  <cp:lastPrinted>2016-03-14T06:37:14Z</cp:lastPrinted>
  <dcterms:created xsi:type="dcterms:W3CDTF">1998-02-09T21:16:00Z</dcterms:created>
  <dcterms:modified xsi:type="dcterms:W3CDTF">2018-03-27T04:10:38Z</dcterms:modified>
</cp:coreProperties>
</file>